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70" r:id="rId9"/>
    <p:sldId id="272" r:id="rId10"/>
    <p:sldId id="273" r:id="rId11"/>
    <p:sldId id="271" r:id="rId12"/>
    <p:sldId id="274" r:id="rId13"/>
    <p:sldId id="275" r:id="rId14"/>
    <p:sldId id="267" r:id="rId15"/>
    <p:sldId id="268" r:id="rId16"/>
    <p:sldId id="269" r:id="rId17"/>
    <p:sldId id="276" r:id="rId18"/>
    <p:sldId id="277" r:id="rId19"/>
    <p:sldId id="278" r:id="rId20"/>
    <p:sldId id="313" r:id="rId21"/>
    <p:sldId id="279" r:id="rId22"/>
    <p:sldId id="280" r:id="rId23"/>
    <p:sldId id="281" r:id="rId24"/>
    <p:sldId id="282" r:id="rId25"/>
    <p:sldId id="283" r:id="rId26"/>
    <p:sldId id="306" r:id="rId27"/>
    <p:sldId id="284" r:id="rId28"/>
    <p:sldId id="285" r:id="rId29"/>
    <p:sldId id="286" r:id="rId30"/>
    <p:sldId id="287" r:id="rId31"/>
    <p:sldId id="288" r:id="rId32"/>
    <p:sldId id="289" r:id="rId33"/>
    <p:sldId id="307" r:id="rId34"/>
    <p:sldId id="290" r:id="rId35"/>
    <p:sldId id="291" r:id="rId36"/>
    <p:sldId id="292" r:id="rId37"/>
    <p:sldId id="309" r:id="rId38"/>
    <p:sldId id="293" r:id="rId39"/>
    <p:sldId id="308" r:id="rId40"/>
    <p:sldId id="294" r:id="rId41"/>
    <p:sldId id="295" r:id="rId42"/>
    <p:sldId id="296" r:id="rId43"/>
    <p:sldId id="297" r:id="rId44"/>
    <p:sldId id="310" r:id="rId45"/>
    <p:sldId id="311" r:id="rId46"/>
    <p:sldId id="312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298" r:id="rId55"/>
    <p:sldId id="314" r:id="rId56"/>
    <p:sldId id="260" r:id="rId57"/>
  </p:sldIdLst>
  <p:sldSz cx="13004800" cy="97536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5pPr>
    <a:lvl6pPr marL="2286000" algn="l" defTabSz="914400" rtl="0" eaLnBrk="1" latinLnBrk="0" hangingPunct="1"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6pPr>
    <a:lvl7pPr marL="2743200" algn="l" defTabSz="914400" rtl="0" eaLnBrk="1" latinLnBrk="0" hangingPunct="1"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7pPr>
    <a:lvl8pPr marL="3200400" algn="l" defTabSz="914400" rtl="0" eaLnBrk="1" latinLnBrk="0" hangingPunct="1"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8pPr>
    <a:lvl9pPr marL="3657600" algn="l" defTabSz="914400" rtl="0" eaLnBrk="1" latinLnBrk="0" hangingPunct="1">
      <a:defRPr sz="4000" kern="1200">
        <a:solidFill>
          <a:srgbClr val="FFFFFF"/>
        </a:solidFill>
        <a:latin typeface="Helvetica Neue Light" panose="02000403000000020004" pitchFamily="2" charset="0"/>
        <a:ea typeface="ＭＳ Ｐゴシック" panose="020B0600070205080204" pitchFamily="34" charset="-128"/>
        <a:cs typeface="+mn-cs"/>
        <a:sym typeface="Helvetica Neue Light" panose="02000403000000020004" pitchFamily="2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35"/>
  </p:normalViewPr>
  <p:slideViewPr>
    <p:cSldViewPr snapToGrid="0" snapToObjects="1">
      <p:cViewPr varScale="1">
        <p:scale>
          <a:sx n="82" d="100"/>
          <a:sy n="82" d="100"/>
        </p:scale>
        <p:origin x="-1416" y="-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17">
            <a:extLst>
              <a:ext uri="{FF2B5EF4-FFF2-40B4-BE49-F238E27FC236}">
                <a16:creationId xmlns="" xmlns:a16="http://schemas.microsoft.com/office/drawing/2014/main" id="{25BA437C-1CCB-634F-B8D3-2B5B7CCA8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Shape 118">
            <a:extLst>
              <a:ext uri="{FF2B5EF4-FFF2-40B4-BE49-F238E27FC236}">
                <a16:creationId xmlns="" xmlns:a16="http://schemas.microsoft.com/office/drawing/2014/main" id="{3B9ED7C3-1EC3-E643-A91E-EDBA5ADCA9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venir Roman" panose="020005030200000200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1600">
        <a:solidFill>
          <a:schemeClr val="tx1"/>
        </a:solidFill>
        <a:latin typeface="Avenir Roman"/>
        <a:ea typeface="ＭＳ Ｐゴシック" charset="0"/>
        <a:cs typeface="Avenir Roman"/>
        <a:sym typeface="Avenir Roman" panose="02000503020000020003" pitchFamily="2" charset="0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1600">
        <a:solidFill>
          <a:schemeClr val="tx1"/>
        </a:solidFill>
        <a:latin typeface="Avenir Roman"/>
        <a:ea typeface="Avenir Roman"/>
        <a:cs typeface="Avenir Roman"/>
        <a:sym typeface="Avenir Roman" panose="02000503020000020003" pitchFamily="2" charset="0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1600">
        <a:solidFill>
          <a:schemeClr val="tx1"/>
        </a:solidFill>
        <a:latin typeface="Avenir Roman"/>
        <a:ea typeface="Avenir Roman"/>
        <a:cs typeface="Avenir Roman"/>
        <a:sym typeface="Avenir Roman" panose="02000503020000020003" pitchFamily="2" charset="0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1600">
        <a:solidFill>
          <a:schemeClr val="tx1"/>
        </a:solidFill>
        <a:latin typeface="Avenir Roman"/>
        <a:ea typeface="Avenir Roman"/>
        <a:cs typeface="Avenir Roman"/>
        <a:sym typeface="Avenir Roman" panose="02000503020000020003" pitchFamily="2" charset="0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1600">
        <a:solidFill>
          <a:schemeClr val="tx1"/>
        </a:solidFill>
        <a:latin typeface="Avenir Roman"/>
        <a:ea typeface="Avenir Roman"/>
        <a:cs typeface="Avenir Roman"/>
        <a:sym typeface="Avenir Roman" panose="02000503020000020003" pitchFamily="2" charset="0"/>
      </a:defRPr>
    </a:lvl5pPr>
    <a:lvl6pPr indent="11430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">
            <a:extLst>
              <a:ext uri="{FF2B5EF4-FFF2-40B4-BE49-F238E27FC236}">
                <a16:creationId xmlns="" xmlns:a16="http://schemas.microsoft.com/office/drawing/2014/main" id="{8B1E2B20-4633-F346-8C7B-83CD674C256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6A3F-A715-9A47-BDCA-0D7514163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961505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-1" y="1219199"/>
            <a:ext cx="13004801" cy="7315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Book Antiqua"/>
              </a:rPr>
              <a:t>Click icon to add picture</a:t>
            </a:r>
            <a:endParaRPr noProof="0">
              <a:sym typeface="Book Antiqua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="" xmlns:a16="http://schemas.microsoft.com/office/drawing/2014/main" id="{22C07982-F78D-6045-BD0E-683EDF6A8507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BC5F-2F2E-0C44-880A-277EAEE4E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201509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="" xmlns:a16="http://schemas.microsoft.com/office/drawing/2014/main" id="{60BDFF6F-00A3-2B4B-AE93-E4E3E486469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89F4-DCB3-2A4F-AD35-ACE565BDA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30263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85706" y="3962400"/>
            <a:ext cx="11433388" cy="182880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="" xmlns:a16="http://schemas.microsoft.com/office/drawing/2014/main" id="{E803BE84-ED2A-FE49-878B-AADD9F729E0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DCA5C-F3A6-D342-8C5C-625C3ECBF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274526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023946" y="1801706"/>
            <a:ext cx="5080001" cy="613664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Book Antiqua"/>
              </a:rPr>
              <a:t>Click icon to add picture</a:t>
            </a:r>
            <a:endParaRPr noProof="0">
              <a:sym typeface="Book Antiqua"/>
            </a:endParaRPr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85706" y="2181013"/>
            <a:ext cx="5140961" cy="2628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5706" y="4802293"/>
            <a:ext cx="5140961" cy="27161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="" xmlns:a16="http://schemas.microsoft.com/office/drawing/2014/main" id="{F2670AAD-448F-7B49-914B-EA0B7F83F6B8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B8DE-83DB-EA4A-910A-699B44CB8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659767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785706" y="1408853"/>
            <a:ext cx="11433388" cy="1828801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="" xmlns:a16="http://schemas.microsoft.com/office/drawing/2014/main" id="{10426484-EA00-C946-8512-637595D780E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9238-4260-8649-9336-31911B869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985408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785706" y="1408853"/>
            <a:ext cx="11433388" cy="1828801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5706" y="3298613"/>
            <a:ext cx="11433388" cy="4287521"/>
          </a:xfrm>
          <a:prstGeom prst="rect">
            <a:avLst/>
          </a:prstGeom>
        </p:spPr>
        <p:txBody>
          <a:bodyPr anchor="ctr"/>
          <a:lstStyle>
            <a:lvl1pPr marL="43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1066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70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2336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97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">
            <a:extLst>
              <a:ext uri="{FF2B5EF4-FFF2-40B4-BE49-F238E27FC236}">
                <a16:creationId xmlns="" xmlns:a16="http://schemas.microsoft.com/office/drawing/2014/main" id="{7E6739AF-50A0-0B4C-9F06-FEE319442F90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5BD0-2F36-154A-8B3D-37843FFA3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302128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023946" y="2980266"/>
            <a:ext cx="5080001" cy="49106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Book Antiqua"/>
              </a:rPr>
              <a:t>Click icon to add picture</a:t>
            </a:r>
            <a:endParaRPr noProof="0">
              <a:sym typeface="Book Antiqua"/>
            </a:endParaRPr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785706" y="1408853"/>
            <a:ext cx="11433388" cy="1828801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5706" y="3298613"/>
            <a:ext cx="5337388" cy="4287521"/>
          </a:xfrm>
          <a:prstGeom prst="rect">
            <a:avLst/>
          </a:prstGeom>
        </p:spPr>
        <p:txBody>
          <a:bodyPr anchor="ctr"/>
          <a:lstStyle>
            <a:lvl1pPr marL="43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1066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70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2336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97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="" xmlns:a16="http://schemas.microsoft.com/office/drawing/2014/main" id="{3F0FEB3B-88FA-A44B-8532-B29D3FD40163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8E93-06F1-7A4E-8B72-52D344255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2619559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85706" y="2248746"/>
            <a:ext cx="11433388" cy="5256108"/>
          </a:xfrm>
          <a:prstGeom prst="rect">
            <a:avLst/>
          </a:prstGeom>
        </p:spPr>
        <p:txBody>
          <a:bodyPr anchor="ctr"/>
          <a:lstStyle>
            <a:lvl1pPr marL="43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1066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70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2336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971800" indent="-431800">
              <a:spcBef>
                <a:spcPts val="5100"/>
              </a:spcBef>
              <a:buSzPct val="30000"/>
              <a:buBlip>
                <a:blip r:embed="rId2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="" xmlns:a16="http://schemas.microsoft.com/office/drawing/2014/main" id="{B4F0A9F7-9C2A-C745-ACDA-8624E961CD1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58B98-9202-DD4B-8260-7016FA30E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2384544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="" xmlns:a16="http://schemas.microsoft.com/office/drawing/2014/main" id="{33FB5BFE-910C-D642-9A84-4ADF4C92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4546600"/>
            <a:ext cx="952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7093" tIns="27093" rIns="27093" bIns="27093" anchor="ctr"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Helvetica Neue Light" panose="02000403000000020004" pitchFamily="2" charset="0"/>
                <a:ea typeface="ＭＳ Ｐゴシック" panose="020B0600070205080204" pitchFamily="34" charset="-128"/>
                <a:sym typeface="Helvetica Neue Light" panose="02000403000000020004" pitchFamily="2" charset="0"/>
              </a:defRPr>
            </a:lvl9pPr>
          </a:lstStyle>
          <a:p>
            <a:pPr algn="ctr" eaLnBrk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84" name="Image"/>
          <p:cNvSpPr>
            <a:spLocks noGrp="1"/>
          </p:cNvSpPr>
          <p:nvPr>
            <p:ph type="pic" sz="half" idx="13"/>
          </p:nvPr>
        </p:nvSpPr>
        <p:spPr>
          <a:xfrm>
            <a:off x="643466" y="1727199"/>
            <a:ext cx="7559041" cy="611632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Book Antiqua"/>
              </a:rPr>
              <a:t>Click icon to add picture</a:t>
            </a:r>
            <a:endParaRPr noProof="0">
              <a:sym typeface="Book Antiqua"/>
            </a:endParaRPr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8426026" y="4842933"/>
            <a:ext cx="3948855" cy="295994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Book Antiqua"/>
              </a:rPr>
              <a:t>Click icon to add picture</a:t>
            </a:r>
            <a:endParaRPr noProof="0">
              <a:sym typeface="Book Antiqua"/>
            </a:endParaRPr>
          </a:p>
        </p:txBody>
      </p:sp>
      <p:sp>
        <p:nvSpPr>
          <p:cNvPr id="86" name="Image"/>
          <p:cNvSpPr>
            <a:spLocks noGrp="1"/>
          </p:cNvSpPr>
          <p:nvPr>
            <p:ph type="pic" sz="quarter" idx="15"/>
          </p:nvPr>
        </p:nvSpPr>
        <p:spPr>
          <a:xfrm>
            <a:off x="8406844" y="1713653"/>
            <a:ext cx="3987219" cy="298903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 lvl="0"/>
            <a:r>
              <a:rPr lang="en-US" noProof="0">
                <a:sym typeface="Book Antiqua"/>
              </a:rPr>
              <a:t>Click icon to add picture</a:t>
            </a:r>
            <a:endParaRPr noProof="0">
              <a:sym typeface="Book Antiqua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="" xmlns:a16="http://schemas.microsoft.com/office/drawing/2014/main" id="{BEC60A0C-643C-4543-8BBA-2BEEAD034CC6}"/>
              </a:ext>
            </a:extLst>
          </p:cNvPr>
          <p:cNvSpPr txBox="1">
            <a:spLocks noGrp="1"/>
          </p:cNvSpPr>
          <p:nvPr>
            <p:ph type="sldNum" sz="quarter" idx="16"/>
          </p:nvPr>
        </p:nvSpPr>
        <p:spPr>
          <a:xfrm>
            <a:off x="12612688" y="8220075"/>
            <a:ext cx="236537" cy="239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9B342-5B50-7043-A5BE-603A8798A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240146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3386" y="6001173"/>
            <a:ext cx="10464802" cy="389264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200" i="1"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3386" y="4396546"/>
            <a:ext cx="10464802" cy="562363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defRPr sz="3400">
                <a:solidFill>
                  <a:srgbClr val="FFFFFF"/>
                </a:solidFill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="" xmlns:a16="http://schemas.microsoft.com/office/drawing/2014/main" id="{0E140F39-021C-084D-B5DF-B751C8575AB7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43DF-C57D-2E4A-ABDE-82444E314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2276683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="" xmlns:a16="http://schemas.microsoft.com/office/drawing/2014/main" id="{6FB23D88-2C51-DB47-84DA-49852968DA5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85813" y="2174875"/>
            <a:ext cx="114331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27093" tIns="27093" rIns="27093" bIns="27093" numCol="1" anchor="b" anchorCtr="0" compatLnSpc="1">
            <a:prstTxWarp prst="textNoShape">
              <a:avLst/>
            </a:prstTxWarp>
          </a:bodyPr>
          <a:lstStyle/>
          <a:p>
            <a:r>
              <a:t>Title Text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="" xmlns:a16="http://schemas.microsoft.com/office/drawing/2014/main" id="{E8ED1346-1399-8B47-81CC-D0ED7B52E8C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85813" y="4870450"/>
            <a:ext cx="114331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27093" tIns="27093" rIns="27093" bIns="27093" numCol="1" anchor="t" anchorCtr="0" compatLnSpc="1">
            <a:prstTxWarp prst="textNoShape">
              <a:avLst/>
            </a:prstTxWarp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="" xmlns:a16="http://schemas.microsoft.com/office/drawing/2014/main" id="{5ED0875C-9614-144C-B94D-64D4AA40669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611100" y="8220075"/>
            <a:ext cx="236538" cy="239713"/>
          </a:xfrm>
          <a:prstGeom prst="rect">
            <a:avLst/>
          </a:prstGeom>
          <a:ln w="3175">
            <a:miter lim="400000"/>
          </a:ln>
        </p:spPr>
        <p:txBody>
          <a:bodyPr vert="horz" wrap="none" lIns="27093" tIns="27093" rIns="27093" bIns="27093" numCol="1" anchor="t" anchorCtr="0" compatLnSpc="1">
            <a:prstTxWarp prst="textNoShape">
              <a:avLst/>
            </a:prstTxWarp>
            <a:normAutofit/>
          </a:bodyPr>
          <a:lstStyle>
            <a:lvl1pPr algn="r" eaLnBrk="1" hangingPunct="0">
              <a:defRPr sz="1200" b="1" smtClean="0">
                <a:latin typeface="Helvetica Neue" panose="02000503000000020004" pitchFamily="2" charset="0"/>
                <a:sym typeface="Helvetica Neue" panose="02000503000000020004" pitchFamily="2" charset="0"/>
              </a:defRPr>
            </a:lvl1pPr>
          </a:lstStyle>
          <a:p>
            <a:pPr>
              <a:defRPr/>
            </a:pPr>
            <a:fld id="{8402A883-04D6-F341-A1CD-6635D10B1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3" r:id="rId9"/>
    <p:sldLayoutId id="2147483694" r:id="rId10"/>
    <p:sldLayoutId id="2147483695" r:id="rId11"/>
  </p:sldLayoutIdLst>
  <p:transition spd="med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7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ＭＳ Ｐゴシック" charset="0"/>
          <a:cs typeface="+mj-cs"/>
          <a:sym typeface="Book Antiqua" panose="02040602050305030304" pitchFamily="18" charset="0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7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ＭＳ Ｐゴシック" charset="0"/>
          <a:cs typeface="+mj-cs"/>
          <a:sym typeface="Book Antiqua" panose="02040602050305030304" pitchFamily="18" charset="0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7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ＭＳ Ｐゴシック" charset="0"/>
          <a:cs typeface="+mj-cs"/>
          <a:sym typeface="Book Antiqua" panose="02040602050305030304" pitchFamily="18" charset="0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7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ＭＳ Ｐゴシック" charset="0"/>
          <a:cs typeface="+mj-cs"/>
          <a:sym typeface="Book Antiqua" panose="02040602050305030304" pitchFamily="18" charset="0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70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ＭＳ Ｐゴシック" charset="0"/>
          <a:cs typeface="+mj-cs"/>
          <a:sym typeface="Book Antiqua" panose="02040602050305030304" pitchFamily="18" charset="0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Book Antiqua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Book Antiqua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Book Antiqua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Book Antiqua"/>
        </a:defRPr>
      </a:lvl9pPr>
    </p:titleStyle>
    <p:bodyStyle>
      <a:lvl1pPr marL="342900" indent="-342900" algn="l" defTabSz="825500" rtl="0" eaLnBrk="1" fontAlgn="base" hangingPunct="1">
        <a:spcBef>
          <a:spcPct val="0"/>
        </a:spcBef>
        <a:spcAft>
          <a:spcPct val="0"/>
        </a:spcAft>
        <a:defRPr sz="4000"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ＭＳ Ｐゴシック" charset="0"/>
          <a:cs typeface="+mj-cs"/>
          <a:sym typeface="Book Antiqua" panose="02040602050305030304" pitchFamily="18" charset="0"/>
        </a:defRPr>
      </a:lvl1pPr>
      <a:lvl2pPr marL="742950" indent="-514350" algn="l" defTabSz="825500" rtl="0" eaLnBrk="1" fontAlgn="base" hangingPunct="1">
        <a:spcBef>
          <a:spcPct val="0"/>
        </a:spcBef>
        <a:spcAft>
          <a:spcPct val="0"/>
        </a:spcAft>
        <a:defRPr sz="4000"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+mj-ea"/>
          <a:cs typeface="+mj-cs"/>
          <a:sym typeface="Book Antiqua" panose="02040602050305030304" pitchFamily="18" charset="0"/>
        </a:defRPr>
      </a:lvl2pPr>
      <a:lvl3pPr marL="1143000" indent="-685800" algn="l" defTabSz="825500" rtl="0" eaLnBrk="1" fontAlgn="base" hangingPunct="1">
        <a:spcBef>
          <a:spcPct val="0"/>
        </a:spcBef>
        <a:spcAft>
          <a:spcPct val="0"/>
        </a:spcAft>
        <a:defRPr sz="4000"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+mj-ea"/>
          <a:cs typeface="+mj-cs"/>
          <a:sym typeface="Book Antiqua" panose="02040602050305030304" pitchFamily="18" charset="0"/>
        </a:defRPr>
      </a:lvl3pPr>
      <a:lvl4pPr marL="1600200" indent="-914400" algn="l" defTabSz="825500" rtl="0" eaLnBrk="1" fontAlgn="base" hangingPunct="1">
        <a:spcBef>
          <a:spcPct val="0"/>
        </a:spcBef>
        <a:spcAft>
          <a:spcPct val="0"/>
        </a:spcAft>
        <a:defRPr sz="4000"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+mj-ea"/>
          <a:cs typeface="+mj-cs"/>
          <a:sym typeface="Book Antiqua" panose="02040602050305030304" pitchFamily="18" charset="0"/>
        </a:defRPr>
      </a:lvl4pPr>
      <a:lvl5pPr marL="2057400" indent="-1143000" algn="l" defTabSz="825500" rtl="0" eaLnBrk="1" fontAlgn="base" hangingPunct="1">
        <a:spcBef>
          <a:spcPct val="0"/>
        </a:spcBef>
        <a:spcAft>
          <a:spcPct val="0"/>
        </a:spcAft>
        <a:defRPr sz="4000"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latin typeface="+mj-lt"/>
          <a:ea typeface="+mj-ea"/>
          <a:cs typeface="+mj-cs"/>
          <a:sym typeface="Book Antiqua" panose="02040602050305030304" pitchFamily="18" charset="0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Book Antiqua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Book Antiqua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Book Antiqua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73B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j-lt"/>
          <a:ea typeface="+mj-ea"/>
          <a:cs typeface="+mj-cs"/>
          <a:sym typeface="Book Antiqua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aInta/PythonOr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python.com/" TargetMode="External"/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-bloggers.com/" TargetMode="External"/><Relationship Id="rId4" Type="http://schemas.openxmlformats.org/officeDocument/2006/relationships/hyperlink" Target="http://www.r-project.org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ccelebrate…">
            <a:extLst>
              <a:ext uri="{FF2B5EF4-FFF2-40B4-BE49-F238E27FC236}">
                <a16:creationId xmlns="" xmlns:a16="http://schemas.microsoft.com/office/drawing/2014/main" id="{CE1572CC-74E0-DE4B-9DA3-A02E29FE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139825"/>
            <a:ext cx="1103947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0200">
                <a:effectLst/>
                <a:latin typeface="+mj-lt"/>
                <a:ea typeface="+mj-ea"/>
                <a:cs typeface="+mj-cs"/>
                <a:sym typeface="Book Antiqua"/>
              </a:defRPr>
            </a:pPr>
            <a:r>
              <a:rPr sz="10200" kern="0" dirty="0">
                <a:latin typeface="+mj-lt"/>
                <a:ea typeface="+mj-ea"/>
                <a:cs typeface="+mj-cs"/>
                <a:sym typeface="Book Antiqua"/>
              </a:rPr>
              <a:t>Accelebrate</a:t>
            </a:r>
            <a:endParaRPr lang="en-US" sz="4400" kern="0" dirty="0">
              <a:latin typeface="+mj-lt"/>
              <a:ea typeface="+mj-ea"/>
              <a:cs typeface="+mj-cs"/>
              <a:sym typeface="Book Antiqua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6000">
                <a:effectLst/>
                <a:latin typeface="+mj-lt"/>
                <a:ea typeface="+mj-ea"/>
                <a:cs typeface="+mj-cs"/>
                <a:sym typeface="Book Antiqua"/>
              </a:defRPr>
            </a:pPr>
            <a:r>
              <a:rPr sz="4400" kern="0" dirty="0">
                <a:latin typeface="+mj-lt"/>
                <a:ea typeface="+mj-ea"/>
                <a:cs typeface="+mj-cs"/>
                <a:sym typeface="Book Antiqua"/>
              </a:rPr>
              <a:t>On-Site, Customized</a:t>
            </a:r>
            <a:r>
              <a:rPr lang="en-US" sz="4400" kern="0" dirty="0">
                <a:latin typeface="+mj-lt"/>
                <a:ea typeface="+mj-ea"/>
                <a:cs typeface="+mj-cs"/>
                <a:sym typeface="Book Antiqua"/>
              </a:rPr>
              <a:t> </a:t>
            </a:r>
            <a:r>
              <a:rPr sz="4400" kern="0" dirty="0">
                <a:latin typeface="+mj-lt"/>
                <a:ea typeface="+mj-ea"/>
                <a:cs typeface="+mj-cs"/>
                <a:sym typeface="Book Antiqua"/>
              </a:rPr>
              <a:t>Technical </a:t>
            </a:r>
            <a:r>
              <a:rPr sz="4400" kern="0" dirty="0">
                <a:solidFill>
                  <a:srgbClr val="EE903D"/>
                </a:solidFill>
                <a:latin typeface="+mj-lt"/>
                <a:ea typeface="+mj-ea"/>
                <a:cs typeface="+mj-cs"/>
                <a:sym typeface="Book Antiqua"/>
              </a:rPr>
              <a:t>Training</a:t>
            </a:r>
          </a:p>
        </p:txBody>
      </p:sp>
      <p:sp>
        <p:nvSpPr>
          <p:cNvPr id="121" name="Line">
            <a:extLst>
              <a:ext uri="{FF2B5EF4-FFF2-40B4-BE49-F238E27FC236}">
                <a16:creationId xmlns="" xmlns:a16="http://schemas.microsoft.com/office/drawing/2014/main" id="{DEA08DD1-20BB-BC4E-A86C-C3BC217180A0}"/>
              </a:ext>
            </a:extLst>
          </p:cNvPr>
          <p:cNvSpPr/>
          <p:nvPr/>
        </p:nvSpPr>
        <p:spPr>
          <a:xfrm>
            <a:off x="3040063" y="4229100"/>
            <a:ext cx="6654800" cy="0"/>
          </a:xfrm>
          <a:prstGeom prst="line">
            <a:avLst/>
          </a:prstGeom>
          <a:ln w="3175">
            <a:solidFill>
              <a:srgbClr val="FBB73B"/>
            </a:solidFill>
            <a:miter lim="400000"/>
          </a:ln>
        </p:spPr>
        <p:txBody>
          <a:bodyPr lIns="27093" tIns="27093" rIns="27093" bIns="27093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400"/>
            </a:pPr>
            <a:endParaRPr sz="3400" kern="0" dirty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</p:txBody>
      </p:sp>
      <p:sp>
        <p:nvSpPr>
          <p:cNvPr id="122" name="Rectangle">
            <a:extLst>
              <a:ext uri="{FF2B5EF4-FFF2-40B4-BE49-F238E27FC236}">
                <a16:creationId xmlns="" xmlns:a16="http://schemas.microsoft.com/office/drawing/2014/main" id="{12BDEB79-D939-814B-B5A4-57BF9266B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8739188"/>
            <a:ext cx="13033376" cy="10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50800" dir="16186466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093" tIns="27093" rIns="27093" bIns="27093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400"/>
            </a:pPr>
            <a:endParaRPr sz="3400" kern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</p:txBody>
      </p:sp>
      <p:sp>
        <p:nvSpPr>
          <p:cNvPr id="126" name="December 8, 2015">
            <a:extLst>
              <a:ext uri="{FF2B5EF4-FFF2-40B4-BE49-F238E27FC236}">
                <a16:creationId xmlns="" xmlns:a16="http://schemas.microsoft.com/office/drawing/2014/main" id="{5ABE4FC7-15AB-424B-9A47-741C1DA9FF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89238" y="8972550"/>
            <a:ext cx="7453312" cy="549275"/>
          </a:xfrm>
        </p:spPr>
        <p:txBody>
          <a:bodyPr>
            <a:normAutofit fontScale="90000"/>
          </a:bodyPr>
          <a:lstStyle>
            <a:lvl1pPr defTabSz="578358">
              <a:defRPr sz="3168" spc="-63">
                <a:solidFill>
                  <a:srgbClr val="2C3D9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3762" spc="-75">
                <a:solidFill>
                  <a:srgbClr val="FFFFFF"/>
                </a:solidFill>
                <a:effectLst/>
              </a:defRPr>
            </a:pPr>
            <a:r>
              <a:rPr lang="en-US" sz="3762" spc="-75" dirty="0">
                <a:solidFill>
                  <a:srgbClr val="FFFFFF"/>
                </a:solidFill>
                <a:effectLst/>
                <a:ea typeface="+mj-ea"/>
                <a:sym typeface="Book Antiqua"/>
              </a:rPr>
              <a:t>October 2017</a:t>
            </a:r>
            <a:endParaRPr sz="3762" spc="-75" dirty="0">
              <a:solidFill>
                <a:srgbClr val="FFFFFF"/>
              </a:solidFill>
              <a:effectLst/>
              <a:ea typeface="+mj-ea"/>
              <a:sym typeface="Book Antiqua"/>
            </a:endParaRPr>
          </a:p>
        </p:txBody>
      </p:sp>
      <p:pic>
        <p:nvPicPr>
          <p:cNvPr id="14342" name="Picture 1">
            <a:extLst>
              <a:ext uri="{FF2B5EF4-FFF2-40B4-BE49-F238E27FC236}">
                <a16:creationId xmlns="" xmlns:a16="http://schemas.microsoft.com/office/drawing/2014/main" id="{C94CD513-ABD9-9E47-847E-56C0B9254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8882063"/>
            <a:ext cx="16652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C8795B-FA1C-C242-8680-5BA9C31CDA68}"/>
              </a:ext>
            </a:extLst>
          </p:cNvPr>
          <p:cNvSpPr txBox="1"/>
          <p:nvPr/>
        </p:nvSpPr>
        <p:spPr>
          <a:xfrm>
            <a:off x="1263650" y="4914900"/>
            <a:ext cx="105568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cap="all" dirty="0"/>
              <a:t>DATA SCIENCE WEBINAR</a:t>
            </a:r>
          </a:p>
          <a:p>
            <a:pPr algn="ctr"/>
            <a:r>
              <a:rPr lang="en-US" i="1" dirty="0"/>
              <a:t>Fanning the Flames: An Unfair Comparison of Python and R in Data Science Applications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="" xmlns:a16="http://schemas.microsoft.com/office/drawing/2014/main" id="{0D16C820-D5E9-C344-B898-41386040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7926388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https://www.accelebrate.com 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info@accelebrate.com 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="" xmlns:a16="http://schemas.microsoft.com/office/drawing/2014/main" id="{5A0733F1-21E5-D044-998B-CF38113B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088" y="7931150"/>
            <a:ext cx="386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International: +1 678 648 3113 </a:t>
            </a:r>
          </a:p>
          <a:p>
            <a:pPr algn="r" eaLnBrk="1" hangingPunct="1"/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US &amp; Canada: +1 877 849 1850 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\Shared\BH_Analytics\Webinars\PythonVsR\images\HadleyOba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677" y="871357"/>
            <a:ext cx="9286736" cy="69854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9532" y="8407648"/>
            <a:ext cx="11083376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Notable </a:t>
            </a:r>
            <a:r>
              <a:rPr kumimoji="0" lang="en-US" sz="4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Tidyverse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architect: Hadley Wickham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6" name="Picture 2" descr="C:\Users\Ra\Shared\BH_Analytics\Webinars\PythonVsR\R\Flag_of_New_Zeal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9598" y="8499052"/>
            <a:ext cx="1119875" cy="5788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92" y="590309"/>
            <a:ext cx="12535383" cy="1828800"/>
          </a:xfrm>
        </p:spPr>
        <p:txBody>
          <a:bodyPr/>
          <a:lstStyle/>
          <a:p>
            <a:pPr algn="ctr"/>
            <a:r>
              <a:rPr lang="en-US" dirty="0" smtClean="0"/>
              <a:t>The Python Programming Language</a:t>
            </a:r>
            <a:endParaRPr lang="en-US" dirty="0"/>
          </a:p>
        </p:txBody>
      </p:sp>
      <p:pic>
        <p:nvPicPr>
          <p:cNvPr id="3" name="Picture 3" descr="C:\Users\Ra\writing\Freelancing\Accelebrate\Curricula\master_outlines\Python\python-logo-master-v3-T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511" y="7623272"/>
            <a:ext cx="4388266" cy="1482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3976" y="3956538"/>
            <a:ext cx="11328635" cy="39327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Initial release in 1991 by Guido van </a:t>
            </a:r>
            <a:r>
              <a:rPr lang="en-US" sz="3600" dirty="0" err="1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Rossum</a:t>
            </a:r>
            <a:endParaRPr lang="en-US" sz="3600" dirty="0" smtClean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Based on ABC, Modula and C languages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Named after the Monty Python comedian group</a:t>
            </a: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Designed to be easy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to read and simple to learn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Used as a 'full-stack,' general-purpose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Now the most popul</a:t>
            </a: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ar—and second most loved—language (Stack Overflow)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Great community!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65" y="706056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Python Pandas</a:t>
            </a:r>
            <a:endParaRPr lang="en-US" dirty="0"/>
          </a:p>
        </p:txBody>
      </p:sp>
      <p:pic>
        <p:nvPicPr>
          <p:cNvPr id="9218" name="Picture 2" descr="C:\Users\Ra\Shared\BH_Analytics\Webinars\PythonVsR\R\PythonPandas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078" y="7326688"/>
            <a:ext cx="3971693" cy="20605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7" y="3288323"/>
            <a:ext cx="10888587" cy="227070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Initially d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eveloped by Wes McKinney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in 2008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600" baseline="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A reaction to deficiencies in how</a:t>
            </a: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 the Python standard library</a:t>
            </a:r>
            <a:r>
              <a:rPr lang="en-US" sz="3600" baseline="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 handles</a:t>
            </a: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 data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Considerable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functional design inspiration from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R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600" baseline="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Introduces the </a:t>
            </a:r>
            <a:r>
              <a:rPr lang="en-US" sz="3600" baseline="0" dirty="0" err="1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DataFrame</a:t>
            </a:r>
            <a:r>
              <a:rPr lang="en-US" sz="3600" baseline="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 and Series objects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877" y="45141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Development Tools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8339" y="3067291"/>
          <a:ext cx="10194296" cy="54401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097148"/>
                <a:gridCol w="5097148"/>
              </a:tblGrid>
              <a:tr h="906684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906684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PyCharm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 Studio</a:t>
                      </a:r>
                      <a:endParaRPr lang="en-US" sz="3600" dirty="0"/>
                    </a:p>
                  </a:txBody>
                  <a:tcPr/>
                </a:tc>
              </a:tr>
              <a:tr h="906684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Microsoft </a:t>
                      </a:r>
                      <a:r>
                        <a:rPr lang="en-US" sz="3600" dirty="0" err="1" smtClean="0"/>
                        <a:t>VSCode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  <a:tr h="906684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Spyder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  <a:tr h="906684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Vim/</a:t>
                      </a:r>
                      <a:r>
                        <a:rPr lang="en-US" sz="3600" dirty="0" err="1" smtClean="0"/>
                        <a:t>Emacs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Vim/</a:t>
                      </a:r>
                      <a:r>
                        <a:rPr lang="en-US" sz="3600" dirty="0" err="1" smtClean="0"/>
                        <a:t>Emacs</a:t>
                      </a:r>
                      <a:endParaRPr lang="en-US" sz="3600" dirty="0"/>
                    </a:p>
                  </a:txBody>
                  <a:tcPr/>
                </a:tc>
              </a:tr>
              <a:tr h="906684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Jupyter</a:t>
                      </a:r>
                      <a:r>
                        <a:rPr lang="en-US" sz="3600" dirty="0" smtClean="0"/>
                        <a:t> notebooks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Jupyter</a:t>
                      </a:r>
                      <a:r>
                        <a:rPr lang="en-US" sz="3600" dirty="0" smtClean="0"/>
                        <a:t> notebooks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06" y="740776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A Typical Exploratory Data Analysis Workflow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6608" y="3491349"/>
            <a:ext cx="9211068" cy="49791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Importing Data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Inspection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Data cleaning and wrangling/</a:t>
            </a:r>
            <a:r>
              <a:rPr lang="en-US" dirty="0" err="1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munging</a:t>
            </a:r>
            <a:endParaRPr lang="en-US" dirty="0" smtClean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Visualization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err="1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Uni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- and multi-</a:t>
            </a:r>
            <a:r>
              <a:rPr lang="en-US" dirty="0" err="1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variate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 analysis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Hypothesis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testing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Construction of statistical models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Call to 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886194"/>
            <a:ext cx="13004800" cy="6087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W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e will present a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side-by-side </a:t>
            </a: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comparison b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etween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Python and R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for each step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06" y="613458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Let's get to Analyzing!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6826" y="3851031"/>
            <a:ext cx="7468603" cy="140893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F</a:t>
            </a: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ollow along with the code </a:t>
            </a:r>
            <a:r>
              <a:rPr lang="en-US" sz="44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and notebooks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at: </a:t>
            </a:r>
            <a:r>
              <a:rPr lang="en-US" sz="44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  <a:hlinkClick r:id="rId2"/>
              </a:rPr>
              <a:t>https://github.com/RaInta/PythonOrR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06" y="277792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Package Versions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4562" y="2916820"/>
          <a:ext cx="12153418" cy="66513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107355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5061031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print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f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"System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version: 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{</a:t>
                      </a:r>
                      <a:r>
                        <a:rPr lang="en-US" sz="2000" b="1" i="0" dirty="0" err="1" smtClean="0">
                          <a:solidFill>
                            <a:srgbClr val="BB6688"/>
                          </a:solidFill>
                          <a:latin typeface="Arial"/>
                        </a:rPr>
                        <a:t>sys.version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}</a:t>
                      </a:r>
                      <a:r>
                        <a:rPr lang="en-US" sz="2000" b="1" i="0" dirty="0" smtClean="0">
                          <a:solidFill>
                            <a:srgbClr val="BB6622"/>
                          </a:solidFill>
                          <a:latin typeface="Arial"/>
                        </a:rPr>
                        <a:t>\n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print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f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"Pandas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version: 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{</a:t>
                      </a:r>
                      <a:r>
                        <a:rPr lang="en-US" sz="2000" b="1" i="0" dirty="0" err="1" smtClean="0">
                          <a:solidFill>
                            <a:srgbClr val="BB6688"/>
                          </a:solidFill>
                          <a:latin typeface="Arial"/>
                        </a:rPr>
                        <a:t>pd.__version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__}</a:t>
                      </a:r>
                      <a:r>
                        <a:rPr lang="en-US" sz="2000" b="1" i="0" dirty="0" smtClean="0">
                          <a:solidFill>
                            <a:srgbClr val="BB6622"/>
                          </a:solidFill>
                          <a:latin typeface="Arial"/>
                        </a:rPr>
                        <a:t>\n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print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f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"Numpy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version: 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{</a:t>
                      </a:r>
                      <a:r>
                        <a:rPr lang="en-US" sz="2000" b="1" i="0" dirty="0" err="1" smtClean="0">
                          <a:solidFill>
                            <a:srgbClr val="BB6688"/>
                          </a:solidFill>
                          <a:latin typeface="Arial"/>
                        </a:rPr>
                        <a:t>np.__version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__}</a:t>
                      </a:r>
                      <a:r>
                        <a:rPr lang="en-US" sz="2000" b="1" i="0" dirty="0" smtClean="0">
                          <a:solidFill>
                            <a:srgbClr val="BB6622"/>
                          </a:solidFill>
                          <a:latin typeface="Arial"/>
                        </a:rPr>
                        <a:t>\n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print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f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"Matplotlib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version: 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{</a:t>
                      </a:r>
                      <a:r>
                        <a:rPr lang="en-US" sz="2000" b="1" i="0" dirty="0" err="1" smtClean="0">
                          <a:solidFill>
                            <a:srgbClr val="BB6688"/>
                          </a:solidFill>
                          <a:latin typeface="Arial"/>
                        </a:rPr>
                        <a:t>mpl.__version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__}</a:t>
                      </a:r>
                      <a:r>
                        <a:rPr lang="en-US" sz="2000" b="1" i="0" dirty="0" smtClean="0">
                          <a:solidFill>
                            <a:srgbClr val="BB6622"/>
                          </a:solidFill>
                          <a:latin typeface="Arial"/>
                        </a:rPr>
                        <a:t>\n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print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f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"Seaborn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version: 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{</a:t>
                      </a:r>
                      <a:r>
                        <a:rPr lang="en-US" sz="2000" b="1" i="0" dirty="0" err="1" smtClean="0">
                          <a:solidFill>
                            <a:srgbClr val="BB6688"/>
                          </a:solidFill>
                          <a:latin typeface="Arial"/>
                        </a:rPr>
                        <a:t>sns.__version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__}</a:t>
                      </a:r>
                      <a:r>
                        <a:rPr lang="en-US" sz="2000" b="1" i="0" dirty="0" smtClean="0">
                          <a:solidFill>
                            <a:srgbClr val="BB6622"/>
                          </a:solidFill>
                          <a:latin typeface="Arial"/>
                        </a:rPr>
                        <a:t>\n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print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f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"Statsmodels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version: 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{</a:t>
                      </a:r>
                      <a:r>
                        <a:rPr lang="en-US" sz="2000" b="1" i="0" dirty="0" err="1" smtClean="0">
                          <a:solidFill>
                            <a:srgbClr val="BB6688"/>
                          </a:solidFill>
                          <a:latin typeface="Arial"/>
                        </a:rPr>
                        <a:t>sm.__version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__}</a:t>
                      </a:r>
                      <a:r>
                        <a:rPr lang="en-US" sz="2000" b="1" i="0" dirty="0" smtClean="0">
                          <a:solidFill>
                            <a:srgbClr val="BB6622"/>
                          </a:solidFill>
                          <a:latin typeface="Arial"/>
                        </a:rPr>
                        <a:t>\n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Sytem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version: 3.6.7 | packaged by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conda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-forge | (default, Feb 26 2019, 03:50:56) [GCC 7.3.0]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Pandas version: 0.24.1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Numpy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version: 1.15.4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Matplotlib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version: 3.0.3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Seaborn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version: 0.9.0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Statsmodels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version: 0.9.0</a:t>
                      </a:r>
                    </a:p>
                    <a:p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version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$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version.string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RSQLite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readxl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Hmisc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dplyr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GGally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"ggplot2"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"car"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gvlma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packageVersion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"MASS"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'R version 3.5.2 (2018-12-20)'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‘2.1.1’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‘1.1.0’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‘4.1.1’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‘0.7.7’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‘1.4.0’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‘3.1.0’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‘3.0.2’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‘1.0.0.2’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[1] ‘7.3.51.1’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06" y="474785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1: Importing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183" y="2611362"/>
            <a:ext cx="12283079" cy="12858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The user data is stored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by the company on 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their SQL 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database. </a:t>
            </a:r>
            <a:endParaRPr kumimoji="0" lang="en-US" sz="4000" b="0" i="0" u="none" strike="noStrike" cap="none" spc="0" normalizeH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We 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can easily access this in two lines: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8183" y="4747846"/>
          <a:ext cx="12153418" cy="40123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5667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3372243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import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sqlite3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Connect to the database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cnx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sqlite3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connect(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"../data/user_data.sql"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r"/>
                      <a:endParaRPr lang="en-US" sz="1000" b="0" i="0" dirty="0" smtClean="0">
                        <a:solidFill>
                          <a:srgbClr val="93A1A1"/>
                        </a:solidFill>
                        <a:latin typeface="Courier New"/>
                      </a:endParaRP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</a:t>
                      </a:r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 [7]: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The data are stored as two tables in the db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:</a:t>
                      </a: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import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pandas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pd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pd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read_sql_query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            "SELECT * FROM 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user_accounts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cnx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library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RSQLite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[15]: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Connect to the user database (here, a </a:t>
                      </a:r>
                      <a:r>
                        <a:rPr lang="en-US" sz="2000" b="0" i="1" dirty="0" err="1" smtClean="0">
                          <a:solidFill>
                            <a:srgbClr val="408080"/>
                          </a:solidFill>
                          <a:latin typeface="Arial"/>
                        </a:rPr>
                        <a:t>SQLite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 DB)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con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RSQLite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::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dbConnect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drv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RSQLite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::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SQLite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dbname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"../data/user_data.sql"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# Import user information to a </a:t>
                      </a:r>
                      <a:r>
                        <a:rPr lang="en-US" sz="2000" b="0" i="1" dirty="0" err="1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data.frame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dbGetQuery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(con, 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'SELECT * FROM 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user_accounts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176" y="3991708"/>
          <a:ext cx="12153418" cy="27830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406761"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2143008">
                <a:tc>
                  <a:txBody>
                    <a:bodyPr/>
                    <a:lstStyle/>
                    <a:p>
                      <a:pPr algn="l"/>
                      <a:endParaRPr lang="en-US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campaign_df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pd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read_excel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"../data/advertising_campaign.xlsx"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library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readxl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campaign_df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="0" baseline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read_excel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"../data/advertising_campaign.xlsx"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73925"/>
            <a:ext cx="13004800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 smtClean="0"/>
              <a:t>Marketing Department  stored </a:t>
            </a:r>
            <a:r>
              <a:rPr lang="en-US" dirty="0" smtClean="0"/>
              <a:t>the </a:t>
            </a:r>
            <a:r>
              <a:rPr lang="en-US" dirty="0" smtClean="0"/>
              <a:t>campaign </a:t>
            </a:r>
            <a:r>
              <a:rPr lang="en-US" dirty="0" smtClean="0"/>
              <a:t>in an Excel </a:t>
            </a:r>
            <a:r>
              <a:rPr lang="en-US" dirty="0" smtClean="0"/>
              <a:t>spreadsheet</a:t>
            </a:r>
            <a:endParaRPr kumimoji="0" lang="en-US" sz="4000" b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2: </a:t>
            </a:r>
            <a:r>
              <a:rPr lang="en-US" dirty="0" smtClean="0"/>
              <a:t>Exploratory </a:t>
            </a:r>
            <a:r>
              <a:rPr lang="en-US" dirty="0" smtClean="0"/>
              <a:t>Data Analysis (EDA)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2744375"/>
          <a:ext cx="12153418" cy="6766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5667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3372243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Size of the dataset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shape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11000, 12)</a:t>
                      </a:r>
                    </a:p>
                    <a:p>
                      <a:pPr algn="l"/>
                      <a:endParaRPr lang="en-US" sz="2000" b="0" i="1" dirty="0" smtClean="0">
                        <a:solidFill>
                          <a:srgbClr val="408080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Names of columns: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columns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values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array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(['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user_id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first_name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last_name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'email', 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password_hashed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'gender', 'address', 'age', 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credit_card_num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credit_card_exp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security_answer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'], 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dtype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=object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Size of the dataset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dim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11000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12</a:t>
                      </a:r>
                    </a:p>
                    <a:p>
                      <a:pPr algn="l"/>
                      <a:endParaRPr lang="en-US" sz="2000" b="0" i="1" dirty="0" smtClean="0">
                        <a:solidFill>
                          <a:srgbClr val="408080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Names of columns: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names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user_id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first_name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last_name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'email'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password_hashed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'gender'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'address'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'age'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credit_card_num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credit_card_exp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security_answer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8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  <a:endParaRPr lang="en-US" sz="18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\talks\GuitarAcoustics2016\JimiBurningGuitar.jpg"/>
          <p:cNvPicPr>
            <a:picLocks noChangeAspect="1" noChangeArrowheads="1"/>
          </p:cNvPicPr>
          <p:nvPr/>
        </p:nvPicPr>
        <p:blipFill>
          <a:blip r:embed="rId2" cstate="print">
            <a:lum bright="-44000" contrast="-56000"/>
          </a:blip>
          <a:srcRect/>
          <a:stretch>
            <a:fillRect/>
          </a:stretch>
        </p:blipFill>
        <p:spPr bwMode="auto">
          <a:xfrm>
            <a:off x="4597119" y="3471430"/>
            <a:ext cx="5718859" cy="571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Ra\Shared\BH_Analytics\Webinars\PythonVsR\R\R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319" y="6313835"/>
            <a:ext cx="3369857" cy="25986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726" y="393539"/>
            <a:ext cx="7990797" cy="1828800"/>
          </a:xfrm>
        </p:spPr>
        <p:txBody>
          <a:bodyPr/>
          <a:lstStyle/>
          <a:p>
            <a:r>
              <a:rPr lang="en-US" dirty="0" smtClean="0"/>
              <a:t>Fanning the Flames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9972" y="2147991"/>
            <a:ext cx="11136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 Unfair Comparison of Python and R in Data Science Applications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Ra\writing\Freelancing\Accelebrate\Curricula\master_outlines\Python\python-logo-master-v3-T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324" y="6882159"/>
            <a:ext cx="4388266" cy="14822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914400"/>
          <a:ext cx="12153418" cy="76141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121467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6399466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Quick look at the first few rows: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head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Quick look at the first few rows: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head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82745" y="3569677"/>
          <a:ext cx="5270499" cy="3505200"/>
        </p:xfrm>
        <a:graphic>
          <a:graphicData uri="http://schemas.openxmlformats.org/drawingml/2006/table">
            <a:tbl>
              <a:tblPr/>
              <a:tblGrid>
                <a:gridCol w="865732"/>
                <a:gridCol w="875245"/>
                <a:gridCol w="837191"/>
                <a:gridCol w="951354"/>
                <a:gridCol w="1132111"/>
                <a:gridCol w="608866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user_id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first_name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last_name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email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3174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Mac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Gilbert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athrocyte2057@yandex.com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6161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Jacinto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Holloway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connelly2054@outlook.com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5976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Yuko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Shaffer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carnell1945@gmail.com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6598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Carlo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Logan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naturalistic2030@yahoo.com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8217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Sandee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Wolfe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normoblastic1896@outlook.com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08362" y="3341077"/>
          <a:ext cx="4660901" cy="3962400"/>
        </p:xfrm>
        <a:graphic>
          <a:graphicData uri="http://schemas.openxmlformats.org/drawingml/2006/table">
            <a:tbl>
              <a:tblPr/>
              <a:tblGrid>
                <a:gridCol w="865596"/>
                <a:gridCol w="875108"/>
                <a:gridCol w="837060"/>
                <a:gridCol w="951204"/>
                <a:gridCol w="1131933"/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err="1">
                          <a:solidFill>
                            <a:srgbClr val="353535"/>
                          </a:solidFill>
                          <a:latin typeface="Arial"/>
                        </a:rPr>
                        <a:t>user_id</a:t>
                      </a:r>
                      <a:endParaRPr lang="en-US" sz="900" b="1" i="0" u="none" strike="noStrike" dirty="0">
                        <a:solidFill>
                          <a:srgbClr val="353535"/>
                        </a:solidFill>
                        <a:latin typeface="Arial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first_name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last_name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email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3174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Mac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Gilbert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athrocyte2057@yandex.com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6161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Jacinto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Holloway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connelly2054@outlook.com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5976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Yuko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Shaffer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carnell1945@gmail.com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6598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Carlo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Logan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naturalistic2030@yahoo.com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8217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Sandee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Wolfe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normoblastic1896@outlook.com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9978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0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Bennie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0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Witt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0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dumper1986@live.com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0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344"/>
            <a:ext cx="12859472" cy="1828800"/>
          </a:xfrm>
        </p:spPr>
        <p:txBody>
          <a:bodyPr/>
          <a:lstStyle/>
          <a:p>
            <a:pPr algn="ctr"/>
            <a:r>
              <a:rPr lang="en-US" dirty="0" smtClean="0"/>
              <a:t>Accessing Fields and Subsets of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2354580"/>
          <a:ext cx="12153418" cy="67894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5667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4988512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Access the age column only: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"age"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head(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r"/>
                      <a:endParaRPr lang="en-US" sz="1050" b="1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0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63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1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62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2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30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3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39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4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38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5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48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6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56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7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34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8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34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9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41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Name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: age,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dtype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: int64</a:t>
                      </a:r>
                    </a:p>
                    <a:p>
                      <a:pPr algn="l"/>
                      <a:endParaRPr lang="en-US" sz="2000" b="0" i="1" dirty="0" smtClean="0">
                        <a:solidFill>
                          <a:srgbClr val="408080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Alternatively: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loc[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9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"age"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But </a:t>
                      </a:r>
                      <a:r>
                        <a:rPr lang="en-US" sz="2000" b="1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NEVER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:</a:t>
                      </a:r>
                    </a:p>
                    <a:p>
                      <a:pPr algn="r"/>
                      <a:r>
                        <a:rPr lang="en-US" sz="11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 ]: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age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head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Just.</a:t>
                      </a:r>
                      <a:r>
                        <a:rPr lang="en-US" sz="2000" b="0" i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Don't</a:t>
                      </a:r>
                      <a:r>
                        <a:rPr lang="en-US" sz="2000" b="1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 Even if you see it on Stack Overflow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Access the age column only: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head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$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age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63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62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30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39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38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48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56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34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34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41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[26]: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Alternatively: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head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"age"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Numerical Summaries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2831122"/>
          <a:ext cx="12153418" cy="63476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73638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5611215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Get the data types of each column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dtypes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user_id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int64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first_name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object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last_name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object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email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object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password_hashed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object ...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age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int64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credit_card_num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object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credit_card_exp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object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security_answer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object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float64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Length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: 12,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dtype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: object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# Get some descriptive statistics for the numerical data: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describe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Get a neat summary of each column, including data types etc.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str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data.frame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': 11000 obs. of 12 variables: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$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user_id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: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int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3174 6161 5976 6598 8217 9978 6928 9143 8682 9680 ...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$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first_name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: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chr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"Mac" "Jacinto" "Yuko" "Carlo" ...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$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last_name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: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chr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"Gilbert" "Holloway" "Shaffer" "Logan" ...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$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email :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chr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"athrocyte2057@yandex.com" "connelly2054@outlook.com" "carnell1945@gmail.com" "naturalistic2030@yahoo.com" ... </a:t>
                      </a:r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baseline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Etc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err="1" smtClean="0"/>
              <a:t>Univariate</a:t>
            </a:r>
            <a:r>
              <a:rPr lang="en-US" dirty="0" smtClean="0"/>
              <a:t> Descriptions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1046" y="2453832"/>
          <a:ext cx="12153418" cy="70242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78409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6240177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</a:t>
                      </a:r>
                      <a:r>
                        <a:rPr lang="en-US" sz="2000" b="0" i="1" dirty="0" err="1" smtClean="0">
                          <a:solidFill>
                            <a:srgbClr val="408080"/>
                          </a:solidFill>
                          <a:latin typeface="Arial"/>
                        </a:rPr>
                        <a:t>Univariate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 description of account balances: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import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matplotlib.pyplot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as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plt</a:t>
                      </a:r>
                      <a:endParaRPr lang="en-US" sz="2000" b="0" i="0" dirty="0" smtClean="0">
                        <a:solidFill>
                          <a:srgbClr val="0000FF"/>
                        </a:solidFill>
                        <a:latin typeface="Arial"/>
                      </a:endParaRP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plt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hist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account_balance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])</a:t>
                      </a: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# Alternatively: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hist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0" i="0" dirty="0" smtClean="0">
                        <a:solidFill>
                          <a:schemeClr val="dk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# </a:t>
                      </a:r>
                      <a:r>
                        <a:rPr lang="en-US" sz="2000" b="0" i="1" dirty="0" err="1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Univariate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 description of account balances: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hist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endParaRPr lang="en-US" sz="2000" dirty="0" smtClean="0"/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291" y="5421927"/>
            <a:ext cx="5644288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2682" y="4884124"/>
            <a:ext cx="4071081" cy="407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Data Transformations and Feature Engineering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6172200"/>
          <a:ext cx="12153418" cy="27387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39834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2098670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Import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numpy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np</a:t>
                      </a:r>
                      <a:endParaRPr lang="en-US" sz="2000" b="0" i="1" dirty="0" smtClean="0">
                        <a:solidFill>
                          <a:srgbClr val="4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np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log10(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log_account_balance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log10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                                                                                          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dirty="0" smtClean="0"/>
                        <a:t>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8183" y="3288323"/>
            <a:ext cx="12153418" cy="19013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Brutal! </a:t>
            </a: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Perhaps</a:t>
            </a:r>
            <a:r>
              <a:rPr lang="en-US" dirty="0" smtClean="0"/>
              <a:t>, like many resource distributions, this is a Pareto distribution. This will be clear if we log-transform the data: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1122385"/>
          <a:ext cx="12153418" cy="56476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90096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4746724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hist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(bins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=20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hist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log_account_balance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706" y="2973264"/>
            <a:ext cx="5250114" cy="342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6609" y="2690546"/>
            <a:ext cx="3710254" cy="37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8351" y="7947220"/>
            <a:ext cx="11630000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Nice. It </a:t>
            </a: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is</a:t>
            </a:r>
            <a:r>
              <a:rPr kumimoji="0" lang="en-US" sz="4000" b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likely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a Pareto distribution (have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you heard of the "80-20" rule?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).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6647" y="615462"/>
          <a:ext cx="8728442" cy="7926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728442"/>
              </a:tblGrid>
              <a:tr h="8401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</a:tr>
              <a:tr h="7086459"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import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seaborn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sns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sns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distplot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])</a:t>
                      </a:r>
                      <a:endParaRPr kumimoji="0" lang="en-US" sz="20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5400000" rotWithShape="0">
                            <a:srgbClr val="000000"/>
                          </a:outerShdw>
                        </a:effectLst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Helvetica Neue Light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793" y="2665140"/>
            <a:ext cx="7375461" cy="546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61820" y="8831484"/>
            <a:ext cx="1760311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Even nicer.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393539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Handling Missing 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2222339"/>
          <a:ext cx="12153418" cy="72199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61962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657982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Python signifier: </a:t>
                      </a:r>
                      <a:r>
                        <a:rPr lang="en-US" sz="2000" b="1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np.nan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Quantify the </a:t>
                      </a:r>
                      <a:r>
                        <a:rPr lang="en-US" sz="2000" b="0" i="1" dirty="0" err="1" smtClean="0">
                          <a:solidFill>
                            <a:srgbClr val="408080"/>
                          </a:solidFill>
                          <a:latin typeface="Arial"/>
                        </a:rPr>
                        <a:t>missingness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isnull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sum()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sum()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2195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We don't need the address column: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del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"address"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</a:p>
                    <a:p>
                      <a:pPr algn="l"/>
                      <a:endParaRPr lang="en-US" sz="2000" b="0" i="1" dirty="0" smtClean="0">
                        <a:solidFill>
                          <a:srgbClr val="408080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Alternatively: pop off the queue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.pop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"address"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# Change the default value of missing gender:</a:t>
                      </a:r>
                    </a:p>
                    <a:p>
                      <a:pPr algn="r"/>
                      <a:r>
                        <a:rPr lang="en-US" sz="2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[42]: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"gender"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fillna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"Unknown"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inplace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True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"gender"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sample(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"gender"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isnull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sum()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R signifier: </a:t>
                      </a:r>
                      <a:r>
                        <a:rPr lang="en-US" sz="2000" b="1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# Quantify the </a:t>
                      </a:r>
                      <a:r>
                        <a:rPr lang="en-US" sz="2000" b="0" i="1" dirty="0" err="1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missingness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sum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is.na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useRs_df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))</a:t>
                      </a:r>
                      <a:endParaRPr lang="en-US" sz="2000" b="0" i="1" dirty="0" smtClean="0">
                        <a:solidFill>
                          <a:srgbClr val="4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000" i="1" dirty="0" smtClean="0">
                        <a:solidFill>
                          <a:srgbClr val="408080"/>
                        </a:solidFill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2195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We don't need the address column: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$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address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NULL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r"/>
                      <a:r>
                        <a:rPr lang="en-US" sz="2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[34]: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Change the default value of missing gender: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[is.na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)]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"Unknown"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sample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0000FF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describe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sum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is.na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$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gender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 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None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Remove D</a:t>
            </a:r>
            <a:r>
              <a:rPr lang="en-US" dirty="0" smtClean="0"/>
              <a:t>uplicates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3903785"/>
          <a:ext cx="12153418" cy="4724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5667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3372243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duplicated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sum() </a:t>
                      </a:r>
                    </a:p>
                    <a:p>
                      <a:pPr algn="l"/>
                      <a:endParaRPr lang="en-US" sz="1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1000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Drop duplicates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drop_duplicates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inplace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True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endParaRPr lang="en-US" sz="2000" dirty="0" smtClean="0"/>
                    </a:p>
                    <a:p>
                      <a:pPr algn="l"/>
                      <a:endParaRPr lang="en-US" sz="2000" dirty="0" smtClean="0"/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duplicated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sum() </a:t>
                      </a:r>
                    </a:p>
                    <a:p>
                      <a:pPr algn="l"/>
                      <a:endParaRPr lang="en-US" sz="1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sum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duplicated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1000</a:t>
                      </a:r>
                      <a:endParaRPr lang="en-US" sz="10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endParaRPr lang="en-US" sz="2000" b="0" i="1" dirty="0" smtClean="0">
                        <a:solidFill>
                          <a:srgbClr val="408080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dim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unique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10000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12</a:t>
                      </a:r>
                    </a:p>
                    <a:p>
                      <a:pPr algn="l"/>
                      <a:endParaRPr lang="en-US" sz="2000" b="0" i="1" dirty="0" smtClean="0">
                        <a:solidFill>
                          <a:srgbClr val="408080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Drop duplicates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unique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sum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duplicated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8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0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0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Merge </a:t>
            </a:r>
            <a:r>
              <a:rPr lang="en-US" dirty="0" err="1" smtClean="0"/>
              <a:t>DataFrames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8735" y="3072032"/>
          <a:ext cx="12153418" cy="63545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672264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5682237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pd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merge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campaign_df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  on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user_id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how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"left"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shape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(10000, 14)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columns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values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array(['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user_id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first_name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last_name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'email',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password_hashed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'gender', 'age',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credit_card_num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credit_card_exp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security_answer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log_account_balance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marketing_level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', 'sales'], 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dtype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=object)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duplicated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sum()</a:t>
                      </a: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0</a:t>
                      </a: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isnull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sum() </a:t>
                      </a:r>
                    </a:p>
                    <a:p>
                      <a:pPr algn="l"/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user_id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0 </a:t>
                      </a:r>
                    </a:p>
                    <a:p>
                      <a:pPr algn="l"/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first_name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0 </a:t>
                      </a:r>
                    </a:p>
                    <a:p>
                      <a:pPr algn="l"/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last_name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0 </a:t>
                      </a:r>
                    </a:p>
                    <a:p>
                      <a:pPr algn="l"/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email 0 </a:t>
                      </a:r>
                    </a:p>
                    <a:p>
                      <a:pPr algn="l"/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password_hashed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0 </a:t>
                      </a:r>
                    </a:p>
                    <a:p>
                      <a:pPr algn="l"/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library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dplyr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merge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(x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y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campaign_df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by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user_id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all.x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TRUE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dim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10000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14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names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user_id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first_name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last_name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'email'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password_hashed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'gender'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'age'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 '</a:t>
                      </a:r>
                      <a:r>
                        <a:rPr lang="en-US" sz="12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credit_card_num</a:t>
                      </a: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'</a:t>
                      </a:r>
                    </a:p>
                    <a:p>
                      <a:pPr algn="l">
                        <a:buFont typeface="+mj-lt"/>
                        <a:buNone/>
                      </a:pPr>
                      <a:r>
                        <a:rPr lang="en-US" sz="12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…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sum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duplicated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 </a:t>
                      </a: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0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sum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is.na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useRs_df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7057" y="1475788"/>
            <a:ext cx="11161923" cy="12858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Merge the user data and the corresponding advertising campaign data. </a:t>
            </a:r>
            <a:endParaRPr lang="en-US" dirty="0" smtClean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Always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 check key properties of your </a:t>
            </a:r>
            <a:r>
              <a:rPr lang="en-US" dirty="0" err="1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DataFrame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 after a 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merge!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06" y="481796"/>
            <a:ext cx="11433388" cy="1828800"/>
          </a:xfrm>
        </p:spPr>
        <p:txBody>
          <a:bodyPr/>
          <a:lstStyle/>
          <a:p>
            <a:r>
              <a:rPr lang="en-US" dirty="0" err="1" smtClean="0"/>
              <a:t>sPython</a:t>
            </a:r>
            <a:r>
              <a:rPr lang="en-US" dirty="0" smtClean="0"/>
              <a:t> —"Space Python" </a:t>
            </a:r>
            <a:endParaRPr lang="en-US" dirty="0"/>
          </a:p>
        </p:txBody>
      </p:sp>
      <p:pic>
        <p:nvPicPr>
          <p:cNvPr id="2050" name="Picture 2" descr="C:\Users\Ra\Shared\BH_Analytics\Webinars\PythonVsR\R\images\spython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2435" y="2715051"/>
            <a:ext cx="5175077" cy="513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2128" y="3242679"/>
            <a:ext cx="7588267" cy="374803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Popular  massive-multiplayer game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Players fly gigantic snake-like spaceships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Compete to devour planets, gaining resources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Sales derive from i</a:t>
            </a: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n-game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purchases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The company needs a Data Scientist to answer one question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: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128" y="8309155"/>
            <a:ext cx="12655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sym typeface="Helvetica Neue Light"/>
              </a:rPr>
              <a:t>Did </a:t>
            </a:r>
            <a:r>
              <a:rPr lang="en-US" sz="4400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sym typeface="Helvetica Neue Light"/>
              </a:rPr>
              <a:t>their recent </a:t>
            </a:r>
            <a:r>
              <a:rPr lang="en-US" sz="4400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sym typeface="Helvetica Neue Light"/>
              </a:rPr>
              <a:t>marketing promotion </a:t>
            </a:r>
            <a:r>
              <a:rPr lang="en-US" sz="4400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sym typeface="Helvetica Neue Light"/>
              </a:rPr>
              <a:t>increase in-game purchases?</a:t>
            </a:r>
            <a:endParaRPr lang="en-US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369277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Hypothesis Testing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4962" y="4155311"/>
          <a:ext cx="12153418" cy="20496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48867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1409570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groupby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mean(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                            )[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"sales"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%&gt;%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group_by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marketing_level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%&gt;%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baseline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summarise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mean_sales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mean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(sales))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6176" y="2198077"/>
            <a:ext cx="8116217" cy="12858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What was the question again?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Does the </a:t>
            </a:r>
            <a:r>
              <a:rPr lang="en-US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marketing level 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have any effect on </a:t>
            </a:r>
            <a:r>
              <a:rPr lang="en-US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sales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?</a:t>
            </a:r>
            <a:endParaRPr lang="en-US" dirty="0" smtClean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135180" y="6771190"/>
          <a:ext cx="2515685" cy="2577801"/>
        </p:xfrm>
        <a:graphic>
          <a:graphicData uri="http://schemas.openxmlformats.org/presentationml/2006/ole">
            <p:oleObj spid="_x0000_s23553" name="Worksheet" r:id="rId3" imgW="2314360" imgH="2371843" progId="Excel.Sheet.12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3159889"/>
          <a:ext cx="12153418" cy="621051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72860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5481904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Let's engineer that feature a little more: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np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where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  [x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&gt;=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25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1" i="0" dirty="0" smtClean="0">
                          <a:solidFill>
                            <a:srgbClr val="AA22FF"/>
                          </a:solidFill>
                          <a:latin typeface="Arial"/>
                        </a:rPr>
                        <a:t>and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x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35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for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x </a:t>
                      </a:r>
                      <a:r>
                        <a:rPr lang="en-US" sz="2000" b="1" i="0" dirty="0" smtClean="0">
                          <a:solidFill>
                            <a:srgbClr val="AA22FF"/>
                          </a:solidFill>
                          <a:latin typeface="Arial"/>
                        </a:rPr>
                        <a:t>in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"age"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]],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                                                                 "yes"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"no"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Make it a categorical variable: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astype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'category'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dtypes</a:t>
                      </a:r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user_id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int64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…</a:t>
                      </a: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age_demographic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category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Length: 16,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dtype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: object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[50]: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groupby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mean()[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"sales"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as.factor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ifelse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&gt;=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&amp;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&lt;=35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"yes"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"no"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)) </a:t>
                      </a:r>
                    </a:p>
                    <a:p>
                      <a:pPr algn="l"/>
                      <a:endParaRPr lang="en-US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%&gt;%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group_by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%&gt;%</a:t>
                      </a:r>
                      <a:endParaRPr lang="en-US" sz="2000" b="0" dirty="0" smtClean="0">
                        <a:solidFill>
                          <a:schemeClr val="dk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b="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summarise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mean_sales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(sales))</a:t>
                      </a:r>
                    </a:p>
                    <a:p>
                      <a:pPr algn="l"/>
                      <a:endParaRPr lang="en-US" sz="2000" dirty="0" smtClean="0"/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1122" y="277792"/>
            <a:ext cx="11900479" cy="25169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Upon discussion, 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Marketing </a:t>
            </a:r>
            <a:r>
              <a:rPr lang="en-US" i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finally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(!) let us know that their advertising campaign was targeted at customers between the ages of 25 and 35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Was this campaign effective</a:t>
            </a:r>
            <a:r>
              <a:rPr lang="en-US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?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03734" y="7373073"/>
          <a:ext cx="4264701" cy="1412111"/>
        </p:xfrm>
        <a:graphic>
          <a:graphicData uri="http://schemas.openxmlformats.org/drawingml/2006/table">
            <a:tbl>
              <a:tblPr/>
              <a:tblGrid>
                <a:gridCol w="2475607"/>
                <a:gridCol w="1789094"/>
              </a:tblGrid>
              <a:tr h="770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353535"/>
                          </a:solidFill>
                          <a:latin typeface="Arial"/>
                        </a:rPr>
                        <a:t>age_demographic</a:t>
                      </a:r>
                      <a:endParaRPr lang="en-US" sz="1600" b="1" i="0" u="none" strike="noStrike" dirty="0">
                        <a:solidFill>
                          <a:srgbClr val="353535"/>
                        </a:solidFill>
                        <a:latin typeface="Arial"/>
                      </a:endParaRPr>
                    </a:p>
                  </a:txBody>
                  <a:tcPr marL="191224" marR="10624" marT="10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353535"/>
                          </a:solidFill>
                          <a:latin typeface="Arial"/>
                        </a:rPr>
                        <a:t>mean_sales</a:t>
                      </a:r>
                      <a:endParaRPr lang="en-US" sz="1600" b="1" i="0" u="none" strike="noStrike" dirty="0">
                        <a:solidFill>
                          <a:srgbClr val="353535"/>
                        </a:solidFill>
                        <a:latin typeface="Arial"/>
                      </a:endParaRPr>
                    </a:p>
                  </a:txBody>
                  <a:tcPr marL="191224" marR="10624" marT="10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9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191224" marR="10624" marT="10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2.613189</a:t>
                      </a:r>
                    </a:p>
                  </a:txBody>
                  <a:tcPr marL="191224" marR="10624" marT="10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D1"/>
                    </a:solidFill>
                  </a:tcPr>
                </a:tc>
              </a:tr>
              <a:tr h="3209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191224" marR="10624" marT="10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7.911501</a:t>
                      </a:r>
                    </a:p>
                  </a:txBody>
                  <a:tcPr marL="191224" marR="10624" marT="106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2446" y="647701"/>
          <a:ext cx="12153418" cy="82501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131612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693398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boxplot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"sales"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by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library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(ggplot2) </a:t>
                      </a:r>
                    </a:p>
                    <a:p>
                      <a:pPr algn="l"/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ggplot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aes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sales, 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x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))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geom_boxplot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908" y="3446684"/>
            <a:ext cx="4827954" cy="482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16" y="3878582"/>
            <a:ext cx="5684485" cy="423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1328" y="1670538"/>
          <a:ext cx="8942001" cy="750863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942001"/>
              </a:tblGrid>
              <a:tr h="119784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</a:tr>
              <a:tr h="6310790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# Alternatively (and nicer handling of outliers for the</a:t>
                      </a:r>
                      <a:r>
                        <a:rPr lang="en-US" sz="2000" b="0" i="1" baseline="0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 Python version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):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sns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boxplot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(x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y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"sales"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data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742" y="4195395"/>
            <a:ext cx="6766470" cy="457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0971" y="421004"/>
            <a:ext cx="9472358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Alternatively, </a:t>
            </a:r>
            <a:r>
              <a:rPr kumimoji="0" lang="en-US" sz="40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Seaborn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produces nicer box-plots with Python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2321169"/>
          <a:ext cx="12153418" cy="68052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108563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571961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log_sales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np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log10(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"sales"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sns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boxplot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(x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y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log_sales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data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log_sales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log10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sales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ggplot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aes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log_sales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x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))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geom_boxplot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8183" y="525101"/>
            <a:ext cx="11967681" cy="12858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It looks </a:t>
            </a:r>
            <a:r>
              <a:rPr lang="en-US" dirty="0" smtClean="0"/>
              <a:t>like we're swamped by </a:t>
            </a:r>
            <a:r>
              <a:rPr lang="en-US" dirty="0" smtClean="0"/>
              <a:t>the skewed distribution in sales.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Time </a:t>
            </a:r>
            <a:r>
              <a:rPr lang="en-US" dirty="0" smtClean="0"/>
              <a:t>for the log-transformed version: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7953" y="4535705"/>
            <a:ext cx="4291771" cy="429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561" y="5026270"/>
            <a:ext cx="5174162" cy="353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41401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Performing a T-Test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2497010"/>
          <a:ext cx="12153418" cy="4815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5667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3372243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import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statsmodels.api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as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sm</a:t>
                      </a:r>
                      <a:endParaRPr lang="en-US" sz="2000" b="0" i="0" dirty="0" smtClean="0">
                        <a:solidFill>
                          <a:srgbClr val="0000FF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sm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stats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ttest_ind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data_df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loc[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"no"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"sales"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data_df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loc[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"yes"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"sales"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]) 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t-stat, p-value, </a:t>
                      </a:r>
                      <a:r>
                        <a:rPr lang="en-US" sz="2000" b="0" i="1" dirty="0" err="1" smtClean="0">
                          <a:solidFill>
                            <a:srgbClr val="408080"/>
                          </a:solidFill>
                          <a:latin typeface="Arial"/>
                        </a:rPr>
                        <a:t>df</a:t>
                      </a:r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(-77.41724322823191, 0.0, 9998.0)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[57]: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More compact---but a little more ninja: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sm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stats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ttest_ind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*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(x[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for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x </a:t>
                      </a:r>
                      <a:r>
                        <a:rPr lang="en-US" sz="2000" b="1" i="0" dirty="0" smtClean="0">
                          <a:solidFill>
                            <a:srgbClr val="AA22FF"/>
                          </a:solidFill>
                          <a:latin typeface="Arial"/>
                        </a:rPr>
                        <a:t>in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groupby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"sales"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]))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t.test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(sales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~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data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var.equal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TRUE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Two Sample t-test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data: sales by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age_demographic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t = -77.417,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df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= 9998, p-value &lt; 2.2e-16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alternative hypothesis: true difference in means is not equal to 0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95 percent confidence interval: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-5.432465 -5.164158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sample estimates: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mean in group no mean in group yes</a:t>
                      </a:r>
                    </a:p>
                    <a:p>
                      <a:pPr algn="l"/>
                      <a:r>
                        <a:rPr lang="en-US" sz="1600" b="0" i="0" baseline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     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2.613189 7.911501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8011" y="7588450"/>
            <a:ext cx="10129589" cy="19013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Conclusion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: We can safely reject the null hypothesis.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The marketing campaign appears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to have been </a:t>
            </a: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highly effective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for the target demographic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. 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How Else Can We Add Value?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4568" y="4115826"/>
            <a:ext cx="8478496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Are there more granular ways we can maximize sales?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5" name="Picture 2" descr="C:\Users\Ra\Shared\BH_Analytics\Webinars\PythonVsR\R\images\spython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7387" y="5759431"/>
            <a:ext cx="3552757" cy="3523465"/>
          </a:xfrm>
          <a:prstGeom prst="rect">
            <a:avLst/>
          </a:prstGeom>
          <a:noFill/>
        </p:spPr>
      </p:pic>
      <p:pic>
        <p:nvPicPr>
          <p:cNvPr id="18433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26" y="5100919"/>
            <a:ext cx="1313878" cy="1313878"/>
          </a:xfrm>
          <a:prstGeom prst="rect">
            <a:avLst/>
          </a:prstGeom>
          <a:noFill/>
        </p:spPr>
      </p:pic>
      <p:pic>
        <p:nvPicPr>
          <p:cNvPr id="10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387" y="6414797"/>
            <a:ext cx="1313878" cy="1313878"/>
          </a:xfrm>
          <a:prstGeom prst="rect">
            <a:avLst/>
          </a:prstGeom>
          <a:noFill/>
        </p:spPr>
      </p:pic>
      <p:pic>
        <p:nvPicPr>
          <p:cNvPr id="11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26" y="8432953"/>
            <a:ext cx="1313878" cy="1313878"/>
          </a:xfrm>
          <a:prstGeom prst="rect">
            <a:avLst/>
          </a:prstGeom>
          <a:noFill/>
        </p:spPr>
      </p:pic>
      <p:pic>
        <p:nvPicPr>
          <p:cNvPr id="12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0922" y="6157336"/>
            <a:ext cx="1313878" cy="1313878"/>
          </a:xfrm>
          <a:prstGeom prst="rect">
            <a:avLst/>
          </a:prstGeom>
          <a:noFill/>
        </p:spPr>
      </p:pic>
      <p:pic>
        <p:nvPicPr>
          <p:cNvPr id="13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6204" y="6814275"/>
            <a:ext cx="1313878" cy="1313878"/>
          </a:xfrm>
          <a:prstGeom prst="rect">
            <a:avLst/>
          </a:prstGeom>
          <a:noFill/>
        </p:spPr>
      </p:pic>
      <p:pic>
        <p:nvPicPr>
          <p:cNvPr id="14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0343" y="5759431"/>
            <a:ext cx="1313878" cy="1313878"/>
          </a:xfrm>
          <a:prstGeom prst="rect">
            <a:avLst/>
          </a:prstGeom>
          <a:noFill/>
        </p:spPr>
      </p:pic>
      <p:pic>
        <p:nvPicPr>
          <p:cNvPr id="15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7282" y="4445553"/>
            <a:ext cx="1313878" cy="1313878"/>
          </a:xfrm>
          <a:prstGeom prst="rect">
            <a:avLst/>
          </a:prstGeom>
          <a:noFill/>
        </p:spPr>
      </p:pic>
      <p:pic>
        <p:nvPicPr>
          <p:cNvPr id="16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1986" y="7119075"/>
            <a:ext cx="1313878" cy="1313878"/>
          </a:xfrm>
          <a:prstGeom prst="rect">
            <a:avLst/>
          </a:prstGeom>
          <a:noFill/>
        </p:spPr>
      </p:pic>
      <p:pic>
        <p:nvPicPr>
          <p:cNvPr id="17" name="Picture 1" descr="C:\Users\Ra\writing\Freelancing\Accelebrate\Webinar\GoldCo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205" y="8128153"/>
            <a:ext cx="1313878" cy="13138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06" y="509948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Linear Regression</a:t>
            </a:r>
            <a:endParaRPr lang="en-US" dirty="0"/>
          </a:p>
        </p:txBody>
      </p:sp>
      <p:pic>
        <p:nvPicPr>
          <p:cNvPr id="3" name="Picture 2" descr="C:\Users\Ra\Shared\BH_Analytics\Deloitte_IntroDS_online\code\Regression_illust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938" y="2670992"/>
            <a:ext cx="10476851" cy="5541020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99338" y="8565220"/>
          <a:ext cx="5187461" cy="768664"/>
        </p:xfrm>
        <a:graphic>
          <a:graphicData uri="http://schemas.openxmlformats.org/presentationml/2006/ole">
            <p:oleObj spid="_x0000_s64514" name="Equation" r:id="rId4" imgW="1714320" imgH="2538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Linear Regression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3851031"/>
          <a:ext cx="12153418" cy="4175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5667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3372243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Take our null model as the mean sales value: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"sales"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mean()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3.795772486289269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[59]:</a:t>
                      </a:r>
                    </a:p>
                    <a:p>
                      <a:pPr algn="l"/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import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1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statsmodels.formula.api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as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1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smf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mod_null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smf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ols(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"sales ~ 1"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data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fit()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i="1" dirty="0" smtClean="0">
                        <a:solidFill>
                          <a:srgbClr val="408080"/>
                        </a:solidFill>
                      </a:endParaRPr>
                    </a:p>
                    <a:p>
                      <a:pPr algn="l"/>
                      <a:endParaRPr lang="en-US" sz="2000" i="1" dirty="0" smtClean="0">
                        <a:solidFill>
                          <a:srgbClr val="408080"/>
                        </a:solidFill>
                      </a:endParaRP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# Null model: intercept only </a:t>
                      </a:r>
                    </a:p>
                    <a:p>
                      <a:pPr algn="l"/>
                      <a:endParaRPr lang="en-US" sz="2000" i="1" dirty="0" smtClean="0">
                        <a:solidFill>
                          <a:srgbClr val="40808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mod_null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lm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(sales </a:t>
                      </a:r>
                      <a:r>
                        <a:rPr lang="en-US" sz="200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~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, data</a:t>
                      </a:r>
                      <a:r>
                        <a:rPr lang="en-US" sz="200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06" y="228600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Formula Syntax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9812" y="2268415"/>
          <a:ext cx="10380525" cy="723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789"/>
                <a:gridCol w="9153736"/>
              </a:tblGrid>
              <a:tr h="5275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Symbol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~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Separates response variable (left-hand side) from explanatory variables</a:t>
                      </a:r>
                      <a:endParaRPr lang="en-US" sz="2800" dirty="0"/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Intercept (implied on right-hand side)</a:t>
                      </a:r>
                      <a:endParaRPr lang="en-US" sz="2800" dirty="0"/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x + 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Union of x and y terms</a:t>
                      </a:r>
                      <a:endParaRPr lang="en-US" sz="2800" dirty="0"/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x - 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Removal of y term</a:t>
                      </a:r>
                      <a:endParaRPr lang="en-US" sz="2800" dirty="0"/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x:y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Calculate interaction term between x and y</a:t>
                      </a:r>
                      <a:endParaRPr lang="en-US" sz="2800" dirty="0"/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x*y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Equivalent to x + y + x:y</a:t>
                      </a:r>
                      <a:endParaRPr lang="en-US" sz="2800" dirty="0"/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I()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Identity: compute mathematical transformation in parentheses</a:t>
                      </a:r>
                      <a:endParaRPr lang="en-US" sz="2800" dirty="0"/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C()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Convert term to categorical</a:t>
                      </a:r>
                      <a:endParaRPr lang="en-US" sz="2800" dirty="0"/>
                    </a:p>
                  </a:txBody>
                  <a:tcPr/>
                </a:tc>
              </a:tr>
              <a:tr h="49237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bs</a:t>
                      </a:r>
                      <a:r>
                        <a:rPr lang="en-US" sz="2800" b="1" dirty="0" smtClean="0"/>
                        <a:t>()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Compute B-</a:t>
                      </a:r>
                      <a:r>
                        <a:rPr lang="en-US" sz="2800" dirty="0" err="1" smtClean="0"/>
                        <a:t>spline</a:t>
                      </a:r>
                      <a:r>
                        <a:rPr lang="en-US" sz="2800" dirty="0" smtClean="0"/>
                        <a:t> (default: cubic)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06" y="636608"/>
            <a:ext cx="11433388" cy="1828800"/>
          </a:xfrm>
        </p:spPr>
        <p:txBody>
          <a:bodyPr/>
          <a:lstStyle/>
          <a:p>
            <a:r>
              <a:rPr lang="en-US" dirty="0" smtClean="0"/>
              <a:t>Which Tool to Use?</a:t>
            </a:r>
            <a:endParaRPr lang="en-US" dirty="0"/>
          </a:p>
        </p:txBody>
      </p:sp>
      <p:pic>
        <p:nvPicPr>
          <p:cNvPr id="3074" name="Picture 2" descr="C:\Users\Ra\writing\Freelancing\Accelebrate\Webinar\PythonVsR_Simple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401" y="3172529"/>
            <a:ext cx="10639855" cy="43278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856" y="8745661"/>
            <a:ext cx="12243950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There are really only two main 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tool choices in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(general-purpose) Data Science!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615462"/>
          <a:ext cx="12153418" cy="8686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92132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7765473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mod_null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summary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summary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mod_null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Call: lm(formula = sales ~ 1, data =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data_df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)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Residuals: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Min 1Q Median 3Q Max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-3.796 -1.900 -1.018 0.343 177.778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Coefficients: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          Estimate Std. Error t value Pr(&gt;|t|)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(Intercept) 3.79577 0.03604 105.3 &lt;2e-16 ***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---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Signif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. codes: 0 ‘***’ 0.001 ‘**’ 0.01 ‘*’ 0.05 ‘.’ 0.1 ‘ ’ 1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Residual standard error: 3.604 on 9999</a:t>
                      </a:r>
                      <a:r>
                        <a:rPr lang="en-US" sz="1600" b="0" i="0" baseline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degrees of freedom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3779" y="2461846"/>
          <a:ext cx="5451764" cy="6576644"/>
        </p:xfrm>
        <a:graphic>
          <a:graphicData uri="http://schemas.openxmlformats.org/drawingml/2006/table">
            <a:tbl>
              <a:tblPr/>
              <a:tblGrid>
                <a:gridCol w="1377409"/>
                <a:gridCol w="995439"/>
                <a:gridCol w="555594"/>
                <a:gridCol w="856540"/>
                <a:gridCol w="555594"/>
                <a:gridCol w="555594"/>
                <a:gridCol w="555594"/>
              </a:tblGrid>
              <a:tr h="19755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OLS Regression Results</a:t>
                      </a: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Dep. Variable: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sales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R-squared: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Model: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OLS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Adj. R-squared: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Method: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Least Squares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F-statistic: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-inf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Date: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Tue, 25 Jun 2019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Prob (F-statistic):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nan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Time: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15:08:31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Log-Likelihood: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-27009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No. Observations: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10000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AIC: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5.40E+04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Df Residuals: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9999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BIC: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5.40E+04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Df Model: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Covariance Type: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nonrobust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coef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std err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P&gt;|t|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[0.025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0.975]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3.7958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0.036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105.325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3.725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3.866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</a:tr>
              <a:tr h="474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Omnibus: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18917.269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Durbin-Watson: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2.006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Prob(Omnibus):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Jarque-Bera (JB):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150663349.9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Skew: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13.825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Prob(JB):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Kurtosis: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603.689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Cond. No.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261" marR="8681" marT="86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586E75"/>
                          </a:solidFill>
                          <a:latin typeface="Courier New"/>
                        </a:rPr>
                        <a:t>Warnings:</a:t>
                      </a: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5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586E75"/>
                          </a:solidFill>
                          <a:latin typeface="Courier New"/>
                        </a:rPr>
                        <a:t>[1] Standard Errors assume that the covariance matrix of the errors is correctly specified.</a:t>
                      </a: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5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1" marR="8681" marT="86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2110154"/>
          <a:ext cx="12153418" cy="74031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762086"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6641037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 pitchFamily="34" charset="0"/>
                          <a:cs typeface="Arial" pitchFamily="34" charset="0"/>
                        </a:rPr>
                        <a:t># Single factor: account balance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mod0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smf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ols(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"sales ~ 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data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fit()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mod0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summary()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mod0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lm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(sales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~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account_balance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data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endParaRPr lang="en-US" sz="20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summary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(mod0)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Call: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lm(formula = sales ~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, data =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data_df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)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Residuals: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Min 1Q Median 3Q Max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-3.6234 -1.7984 -0.9627 0.3629 11.3991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Coefficients: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         </a:t>
                      </a:r>
                      <a:r>
                        <a:rPr lang="en-US" sz="1600" b="0" i="0" baseline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Estimate Std. Error t value Pr(&gt;|t|) (Intercept) 3.5355274 0.0296030 119.43 &lt;2e-16 ***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0.0498526 0.0007014 71.07 &lt;2e-16 ***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---</a:t>
                      </a: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Signif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. codes: 0 ‘***’ 0.001 ‘**’ 0.01 ‘*’ 0.05 ‘.’ 0.1 ‘ ’ 1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Residual standard error: 2.938 on 9998 degrees of freedom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Multiple R-squared: 0.3356, Adjusted R-squared: 0.3356 F-statistic: 5051 on 1 and 9998 DF, p-value: &lt; 2.2e-16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04760" y="378024"/>
            <a:ext cx="9018708" cy="12858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</a:t>
            </a:r>
            <a:r>
              <a:rPr lang="en-US" dirty="0" smtClean="0"/>
              <a:t>if people with higher account balances spent more</a:t>
            </a:r>
            <a:r>
              <a:rPr lang="en-US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We can add account balance as a factor to our model.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3606" y="4267200"/>
          <a:ext cx="5432100" cy="4982308"/>
        </p:xfrm>
        <a:graphic>
          <a:graphicData uri="http://schemas.openxmlformats.org/drawingml/2006/table">
            <a:tbl>
              <a:tblPr/>
              <a:tblGrid>
                <a:gridCol w="1372441"/>
                <a:gridCol w="991848"/>
                <a:gridCol w="553590"/>
                <a:gridCol w="853451"/>
                <a:gridCol w="553590"/>
                <a:gridCol w="553590"/>
                <a:gridCol w="553590"/>
              </a:tblGrid>
              <a:tr h="1729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OLS Regression Results</a:t>
                      </a: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Dep. Variable: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sales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R-squared: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0.336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Model: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OLS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Adj. R-squared: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0.336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Method: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Least Squares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F-statistic: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5051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5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Date: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Tue, 25 Jun 2019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Prob (F-statistic):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Time: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15:08:49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Log-Likelihood: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-24964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No. Observations: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10000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AIC: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4.99E+04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Df Residuals: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9998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BIC: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5.00E+04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Df Model: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Covariance Type: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nonrobust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coef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std err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P&gt;|t|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[0.025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0.975]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172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3.5355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0.03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119.431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3.477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3.594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</a:tr>
              <a:tr h="172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account_balance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0.0499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0.001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71.072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0.048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0.051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Omnibus: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3834.938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Durbin-Watson: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1.981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Prob(Omnibus):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Jarque-Bera (JB):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12307.597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Skew: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2.021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Prob(JB):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Kurtosis: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6.632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Cond. No.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42.5</a:t>
                      </a:r>
                    </a:p>
                  </a:txBody>
                  <a:tcPr marL="155697" marR="8650" marT="86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0" marR="8650" marT="8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703385"/>
          <a:ext cx="12153418" cy="83878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81707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7570784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sns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regplot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(x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y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"sales"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data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sales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main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"Sales by account balance"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  <a:p>
                      <a:pPr algn="l"/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abline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(mod0,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col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"red"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501" y="3004041"/>
            <a:ext cx="5418992" cy="54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69" y="3798277"/>
            <a:ext cx="5664347" cy="38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Clues for </a:t>
            </a:r>
            <a:r>
              <a:rPr lang="en-US" dirty="0" err="1" smtClean="0"/>
              <a:t>Multilinear</a:t>
            </a:r>
            <a:r>
              <a:rPr lang="en-US" dirty="0" smtClean="0"/>
              <a:t> Regression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1046" y="4378568"/>
          <a:ext cx="12153418" cy="42692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82498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2867789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import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seaborn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sns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sns</a:t>
                      </a:r>
                      <a:r>
                        <a:rPr lang="en-US" sz="2000" b="0" dirty="0" err="1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pairplot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[[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"age"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marketing_level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log_sales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]],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hue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age_demographic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library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(car)</a:t>
                      </a:r>
                    </a:p>
                    <a:p>
                      <a:pPr algn="l"/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scatterplotMatrix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[c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'sales'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en-US" sz="2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'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'age'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'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marketing_level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'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)], spread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lty.smooth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=2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main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"Scatter Plot Matrix"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endParaRPr lang="en-US" sz="2000" b="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library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GGally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ggpairs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[c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"age"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marketing_level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"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log_sales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)])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96387" y="8877782"/>
            <a:ext cx="8109805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(See the accompanying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notebooks for more details)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387" y="3393831"/>
            <a:ext cx="7774778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What other factors might lead to increased sales?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7799" y="298938"/>
          <a:ext cx="11140078" cy="91615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140078"/>
              </a:tblGrid>
              <a:tr h="70562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</a:tr>
              <a:tr h="845596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461" y="1141904"/>
            <a:ext cx="9550709" cy="812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49445" y="263769"/>
          <a:ext cx="9768478" cy="91615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68478"/>
              </a:tblGrid>
              <a:tr h="70064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8460944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900" y="1179757"/>
            <a:ext cx="7999413" cy="79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49445" y="263769"/>
          <a:ext cx="9768478" cy="91615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68478"/>
              </a:tblGrid>
              <a:tr h="70064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8460944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980" y="1016980"/>
            <a:ext cx="8347808" cy="834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351692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After Some Factor Hunting…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8263" y="3352800"/>
          <a:ext cx="12713678" cy="6156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56839"/>
                <a:gridCol w="6356839"/>
              </a:tblGrid>
              <a:tr h="5667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337224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mod3 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smf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ols( 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"sales ~ age + I(age**2) + </a:t>
                      </a: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marketing_level:age_demographic</a:t>
                      </a:r>
                      <a:endParaRPr lang="en-US" sz="2000" b="0" dirty="0" smtClean="0">
                        <a:solidFill>
                          <a:srgbClr val="BA21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+ </a:t>
                      </a:r>
                      <a:r>
                        <a:rPr lang="en-US" sz="2000" b="0" dirty="0" err="1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account_balance</a:t>
                      </a:r>
                      <a:r>
                        <a:rPr lang="en-US" sz="2000" b="0" dirty="0" smtClean="0">
                          <a:solidFill>
                            <a:srgbClr val="BA212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data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data_df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fit() </a:t>
                      </a:r>
                    </a:p>
                    <a:p>
                      <a:pPr algn="l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mod3</a:t>
                      </a:r>
                      <a:r>
                        <a:rPr lang="en-US" sz="2000" b="0" dirty="0" smtClean="0">
                          <a:solidFill>
                            <a:srgbClr val="666666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summary()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mod3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lm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(sales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~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age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+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I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(age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**2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+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marketing_level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: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+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account_balance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data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summary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(mod3)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Coefficients: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           Estimate Std. Error t value Pr(&gt;|t|)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(Intercept) 2.032e+00 6.910e-02 29.405 &lt;2e-16 ***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age -6.705e-02 3.580e-03 -18.726 &lt;2e-16 *** I(age^2) 1.509e-03 4.347e-05 34.721 &lt;2e-16 ***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5.000e-02 1.955e-04 255.766 &lt;2e-16 *** </a:t>
                      </a: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marketing_level:age_demographicno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-3.147e-03 2.935e-03 -1.072 0.284</a:t>
                      </a:r>
                    </a:p>
                    <a:p>
                      <a:pPr algn="l"/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marketing_level:age_demographicyes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1.142e+00 3.912e-03 291.920 &lt;2e-16 ***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Residual standard error: 0.8184 on 9994 degrees of freedom Multiple R-squared: 0.9485, Adjusted R-squared: 0.9484 F-statistic: 3.678e+04 on 5 and 9994 DF, p-value: &lt; 2.2e-16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1491" y="2530132"/>
            <a:ext cx="7972077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(again, see the notebooks for details!)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6863" y="6365631"/>
          <a:ext cx="5981700" cy="2549768"/>
        </p:xfrm>
        <a:graphic>
          <a:graphicData uri="http://schemas.openxmlformats.org/drawingml/2006/table">
            <a:tbl>
              <a:tblPr/>
              <a:tblGrid>
                <a:gridCol w="1511300"/>
                <a:gridCol w="1092200"/>
                <a:gridCol w="609600"/>
                <a:gridCol w="939800"/>
                <a:gridCol w="609600"/>
                <a:gridCol w="609600"/>
                <a:gridCol w="609600"/>
              </a:tblGrid>
              <a:tr h="291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coef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std err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P&gt;|t|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[0.025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0.975]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291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2.032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0.069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29.405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1.897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2.167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</a:tr>
              <a:tr h="291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age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-0.067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0.004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-18.726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-0.074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-0.06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4487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I(age ** 2)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0.0015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########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34.721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0.001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0.002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</a:tr>
              <a:tr h="466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marketing_level:age_demographic[no]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-0.0031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0.003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-1.072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0.284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-0.009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0.003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  <a:tr h="466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marketing_level:age_demographic[yes]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1.1418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0.004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291.92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1.134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1.15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2CA"/>
                    </a:solidFill>
                  </a:tcPr>
                </a:tc>
              </a:tr>
              <a:tr h="2918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account_balance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255.766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>
                          <a:solidFill>
                            <a:srgbClr val="353535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30" b="0" i="0" u="none" strike="noStrike" dirty="0">
                          <a:solidFill>
                            <a:srgbClr val="353535"/>
                          </a:solidFill>
                          <a:latin typeface="Arial"/>
                        </a:rPr>
                        <a:t>0.05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8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4460" y="1967696"/>
            <a:ext cx="11099236" cy="19013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There is a strong interaction between </a:t>
            </a: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marketing level and the target demographic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; 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there's a strong dependence on </a:t>
            </a:r>
            <a:r>
              <a:rPr lang="en-US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account balance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, and there is a polynomial dependence on players' </a:t>
            </a:r>
            <a:r>
              <a:rPr lang="en-US" b="1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ages</a:t>
            </a: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 on in-game sales. 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460" y="6575620"/>
            <a:ext cx="10732318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So how can we make </a:t>
            </a: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actionable</a:t>
            </a:r>
            <a:r>
              <a:rPr kumimoji="0" lang="en-US" sz="40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predictions 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on </a:t>
            </a: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future</a:t>
            </a:r>
            <a:r>
              <a:rPr kumimoji="0" lang="en-US" sz="40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strategies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Model Prediction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4026877"/>
          <a:ext cx="12153418" cy="53476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68419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4333202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pred_df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pd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DataFrame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{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"age"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list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np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arange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16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65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*2*100*11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:[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yes"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"no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*10*100*11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             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account_balance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list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np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arange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         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1000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*10*2*11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              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marketing_level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list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np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arange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              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12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*10*2*100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} ) 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[77]: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Generate the predicted sales according to the model :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pred_df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'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pred_sale_amount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'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]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mod3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predict(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                          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pred_df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[78]:</a:t>
                      </a:r>
                    </a:p>
                    <a:p>
                      <a:pPr algn="l"/>
                      <a:r>
                        <a:rPr lang="en-US" sz="2000" b="0" i="1" dirty="0" smtClean="0">
                          <a:solidFill>
                            <a:srgbClr val="408080"/>
                          </a:solidFill>
                          <a:latin typeface="Arial"/>
                        </a:rPr>
                        <a:t># Plot the model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sns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.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lmplot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marketing_level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'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pred_sale_amount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'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data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pred_df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hue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pred_df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expand.grid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"age"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seq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16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65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),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c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yes"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"no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),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account_balance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seq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1000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10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), 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marketing_level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=1:10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)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Arial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Predict new results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[54]: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pred_df</a:t>
                      </a:r>
                      <a:r>
                        <a:rPr lang="en-US" sz="2000" b="0" i="0" dirty="0" err="1" smtClean="0">
                          <a:solidFill>
                            <a:srgbClr val="666666"/>
                          </a:solidFill>
                          <a:latin typeface="Arial"/>
                        </a:rPr>
                        <a:t>$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sales_pred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&lt;-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predict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(mod3,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            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pred_df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Visualize these results</a:t>
                      </a:r>
                    </a:p>
                    <a:p>
                      <a:pPr algn="r"/>
                      <a:r>
                        <a:rPr lang="en-US" sz="1000" b="0" i="0" dirty="0" smtClean="0">
                          <a:solidFill>
                            <a:srgbClr val="93A1A1"/>
                          </a:solidFill>
                          <a:latin typeface="Courier New"/>
                        </a:rPr>
                        <a:t>In [55]:</a:t>
                      </a:r>
                    </a:p>
                    <a:p>
                      <a:pPr algn="l"/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ggplot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pred_df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aes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(x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marketing_level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y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sales_pred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 color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age_demographic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alpha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=0.5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)) 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+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geom_point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6430" y="2453833"/>
            <a:ext cx="10600872" cy="19013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r>
              <a:rPr lang="en-US" dirty="0" smtClean="0"/>
              <a:t>Create a </a:t>
            </a:r>
            <a:r>
              <a:rPr lang="en-US" dirty="0" err="1" smtClean="0"/>
              <a:t>DataFrame</a:t>
            </a:r>
            <a:r>
              <a:rPr lang="en-US" dirty="0" smtClean="0"/>
              <a:t> that spans the range of our desired </a:t>
            </a:r>
            <a:r>
              <a:rPr lang="en-US" dirty="0" smtClean="0"/>
              <a:t>parameters.</a:t>
            </a:r>
            <a:endParaRPr lang="en-US" dirty="0" smtClean="0"/>
          </a:p>
          <a:p>
            <a:r>
              <a:rPr lang="en-US" dirty="0" smtClean="0"/>
              <a:t>Let's see what happens if we turn our marketing </a:t>
            </a:r>
            <a:r>
              <a:rPr lang="en-US" b="1" dirty="0" smtClean="0">
                <a:solidFill>
                  <a:srgbClr val="FF0000"/>
                </a:solidFill>
              </a:rPr>
              <a:t>UP TO ELEVEN!!!!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\Shared\BH_Analytics\Webinars\PythonVsR\R\projections_PythonGrowth_StackOver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301775"/>
            <a:ext cx="9753600" cy="8362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1820" y="8939871"/>
            <a:ext cx="4363587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Source: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StackOverflow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(2017)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545123"/>
          <a:ext cx="12153418" cy="74910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1195036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629601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301" y="2318240"/>
            <a:ext cx="5331068" cy="53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31" y="2655278"/>
            <a:ext cx="5721994" cy="43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49569" y="8676981"/>
            <a:ext cx="10304585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Yes!!! We can turn it up to eleven.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It would be 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wrong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not to!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334108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Model Selection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8183" y="2199126"/>
          <a:ext cx="12153418" cy="49753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79371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4181679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print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*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[</a:t>
                      </a:r>
                      <a:r>
                        <a:rPr lang="en-US" sz="2000" b="0" i="0" dirty="0" err="1" smtClean="0">
                          <a:solidFill>
                            <a:srgbClr val="586E75"/>
                          </a:solidFill>
                          <a:latin typeface="Arial"/>
                        </a:rPr>
                        <a:t>f</a:t>
                      </a:r>
                      <a:r>
                        <a:rPr lang="en-US" sz="2000" b="0" i="0" dirty="0" err="1" smtClean="0">
                          <a:solidFill>
                            <a:srgbClr val="BA2121"/>
                          </a:solidFill>
                          <a:latin typeface="Arial"/>
                        </a:rPr>
                        <a:t>"AIC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 for model 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{n}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: </a:t>
                      </a:r>
                      <a:r>
                        <a:rPr lang="en-US" sz="2000" b="1" i="0" dirty="0" smtClean="0">
                          <a:solidFill>
                            <a:srgbClr val="BB6688"/>
                          </a:solidFill>
                          <a:latin typeface="Arial"/>
                        </a:rPr>
                        <a:t>{x.aic}</a:t>
                      </a:r>
                      <a:r>
                        <a:rPr lang="en-US" sz="2000" b="1" i="0" dirty="0" smtClean="0">
                          <a:solidFill>
                            <a:srgbClr val="BB6622"/>
                          </a:solidFill>
                          <a:latin typeface="Arial"/>
                        </a:rPr>
                        <a:t>\n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1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for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n, x </a:t>
                      </a:r>
                      <a:r>
                        <a:rPr lang="en-US" sz="2000" b="1" i="0" dirty="0" smtClean="0">
                          <a:solidFill>
                            <a:srgbClr val="AA22FF"/>
                          </a:solidFill>
                          <a:latin typeface="Arial"/>
                        </a:rPr>
                        <a:t>in</a:t>
                      </a:r>
                      <a:r>
                        <a:rPr lang="en-US" sz="2000" b="1" i="0" baseline="0" dirty="0" smtClean="0">
                          <a:solidFill>
                            <a:srgbClr val="AA22FF"/>
                          </a:solidFill>
                          <a:latin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rgbClr val="008000"/>
                          </a:solidFill>
                          <a:latin typeface="Arial"/>
                        </a:rPr>
                        <a:t>enumerate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([mod0, mod1, mod2,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                                               mod3, mod4, mod5])])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AIC for model 0: 49932.38421984795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AIC for model 1: 53998.032001277854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AIC for model 2: 37707.50498856515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AIC for model 3: </a:t>
                      </a:r>
                      <a:r>
                        <a:rPr lang="en-US" sz="1600" b="0" i="0" dirty="0" smtClean="0">
                          <a:solidFill>
                            <a:srgbClr val="FF0000"/>
                          </a:solidFill>
                          <a:latin typeface="Courier New"/>
                        </a:rPr>
                        <a:t>24377.55339611073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AIC for model 4: 44585.14647833382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AIC for model 5: 44632.83750403216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2000" dirty="0" smtClean="0">
                          <a:solidFill>
                            <a:srgbClr val="0000FF"/>
                          </a:solidFill>
                        </a:rPr>
                        <a:t>AIC</a:t>
                      </a:r>
                      <a:r>
                        <a:rPr lang="da-DK" sz="2000" dirty="0" smtClean="0"/>
                        <a:t>(mod0, mod1, mod2, mod3, mod4, mod5)</a:t>
                      </a:r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l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library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gvlma</a:t>
                      </a:r>
                      <a:r>
                        <a:rPr lang="en-US" sz="2000" dirty="0" smtClean="0"/>
                        <a:t>) </a:t>
                      </a:r>
                    </a:p>
                    <a:p>
                      <a:pPr algn="l"/>
                      <a:r>
                        <a:rPr lang="en-US" sz="2000" dirty="0" smtClean="0"/>
                        <a:t>gvmod3 </a:t>
                      </a:r>
                      <a:r>
                        <a:rPr lang="en-US" sz="2000" dirty="0" smtClean="0">
                          <a:solidFill>
                            <a:srgbClr val="666666"/>
                          </a:solidFill>
                        </a:rPr>
                        <a:t>&lt;-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gvlma</a:t>
                      </a:r>
                      <a:r>
                        <a:rPr lang="en-US" sz="2000" dirty="0" smtClean="0"/>
                        <a:t>(mod3) 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summary</a:t>
                      </a:r>
                      <a:r>
                        <a:rPr lang="en-US" sz="2000" dirty="0" smtClean="0"/>
                        <a:t>(gvmod3)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8307265" y="3305908"/>
          <a:ext cx="1838325" cy="1343025"/>
        </p:xfrm>
        <a:graphic>
          <a:graphicData uri="http://schemas.openxmlformats.org/presentationml/2006/ole">
            <p:oleObj spid="_x0000_s8193" name="Worksheet" r:id="rId3" imgW="1838342" imgH="1343143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7433" y="7964804"/>
            <a:ext cx="9570141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Model 3 is the most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40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generalizable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. We'll recommend this one.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87001" y="808892"/>
          <a:ext cx="6076709" cy="8229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</a:tblGrid>
              <a:tr h="5667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3372243"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err="1" smtClean="0">
                          <a:solidFill>
                            <a:srgbClr val="0000FF"/>
                          </a:solidFill>
                          <a:latin typeface="Arial"/>
                        </a:rPr>
                        <a:t>stepAIC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(mod6, direction</a:t>
                      </a:r>
                      <a:r>
                        <a:rPr lang="en-US" sz="2000" b="0" i="0" dirty="0" smtClean="0">
                          <a:solidFill>
                            <a:srgbClr val="666666"/>
                          </a:solidFill>
                          <a:latin typeface="Arial"/>
                        </a:rPr>
                        <a:t>=</a:t>
                      </a:r>
                      <a:r>
                        <a:rPr lang="en-US" sz="2000" b="0" i="0" dirty="0" smtClean="0">
                          <a:solidFill>
                            <a:srgbClr val="BA2121"/>
                          </a:solidFill>
                          <a:latin typeface="Arial"/>
                        </a:rPr>
                        <a:t>"backward"</a:t>
                      </a:r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dirty="0" smtClean="0">
                          <a:solidFill>
                            <a:srgbClr val="586E75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Start: AIC=-4001.22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sales ~ age + I(age^2) +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marketing_level:age_demographic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+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      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Df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Sum of Sq RSS AIC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&lt;none&gt; 6694 -4001.2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age 1 235 6929 -3658.4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I(age^2) 1 808 7502 -2864.3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1 43818 50513 16206.4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marketing_level:age_demographic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2 78164 84858 21392.0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Call: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lm(formula = sales ~ age + I(age^2) +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marketing_level:age_demographic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+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, data =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data_df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) </a:t>
                      </a:r>
                    </a:p>
                    <a:p>
                      <a:pPr algn="l"/>
                      <a:endParaRPr lang="en-US" sz="1600" b="0" i="0" dirty="0" smtClean="0">
                        <a:solidFill>
                          <a:srgbClr val="586E75"/>
                        </a:solidFill>
                        <a:latin typeface="Courier New"/>
                      </a:endParaRP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Coefficients: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(Intercept) age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2.031974 -0.067047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I(age^2)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account_balance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0.001509 0.049995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marketing_level:age_demographicno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  <a:r>
                        <a:rPr lang="en-US" sz="1600" b="0" i="0" dirty="0" err="1" smtClean="0">
                          <a:solidFill>
                            <a:srgbClr val="586E75"/>
                          </a:solidFill>
                          <a:latin typeface="Courier New"/>
                        </a:rPr>
                        <a:t>marketing_level:age_demographicyes</a:t>
                      </a:r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i="0" dirty="0" smtClean="0">
                          <a:solidFill>
                            <a:srgbClr val="586E75"/>
                          </a:solidFill>
                          <a:latin typeface="Courier New"/>
                        </a:rPr>
                        <a:t>-0.003147 1.141848 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707" y="2761609"/>
            <a:ext cx="11433388" cy="55946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en-US" dirty="0" smtClean="0"/>
              <a:t>Model 3 is the </a:t>
            </a:r>
            <a:r>
              <a:rPr lang="en-US" dirty="0" smtClean="0"/>
              <a:t>best!</a:t>
            </a:r>
            <a:endParaRPr lang="en-US" dirty="0" smtClean="0"/>
          </a:p>
          <a:p>
            <a:r>
              <a:rPr lang="en-US" dirty="0" smtClean="0"/>
              <a:t>In other words: sales are a function of account balance, age (with a weak square term), plus a strong interaction between marketing level and target demographic (</a:t>
            </a:r>
            <a:r>
              <a:rPr lang="en-US" dirty="0" smtClean="0"/>
              <a:t>ages </a:t>
            </a:r>
            <a:r>
              <a:rPr lang="en-US" dirty="0" smtClean="0"/>
              <a:t>between 25 </a:t>
            </a:r>
            <a:r>
              <a:rPr lang="en-US" dirty="0" smtClean="0"/>
              <a:t>and </a:t>
            </a:r>
            <a:r>
              <a:rPr lang="en-US" dirty="0" smtClean="0"/>
              <a:t>35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b="1" dirty="0" smtClean="0"/>
              <a:t>BOTTOM LINE:</a:t>
            </a:r>
            <a:r>
              <a:rPr lang="en-US" dirty="0" smtClean="0"/>
              <a:t> There is no observable market saturation for the target demographic. Perhaps further increase sales by targeting older players, and those with higher account balances. </a:t>
            </a:r>
            <a:r>
              <a:rPr lang="en-US" dirty="0" smtClean="0"/>
              <a:t>Perhaps </a:t>
            </a:r>
            <a:r>
              <a:rPr lang="en-US" dirty="0" smtClean="0"/>
              <a:t>a 'premier tier' account level</a:t>
            </a:r>
            <a:r>
              <a:rPr lang="en-US" dirty="0" smtClean="0"/>
              <a:t>?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Machine Learning and Big Data Libraries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33378" y="3842796"/>
          <a:ext cx="12153418" cy="4541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58164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5816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Machine Learning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  <a:tr h="110422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Scikit</a:t>
                      </a:r>
                      <a:r>
                        <a:rPr lang="en-US" sz="2000" dirty="0" smtClean="0"/>
                        <a:t>-learn</a:t>
                      </a:r>
                    </a:p>
                    <a:p>
                      <a:r>
                        <a:rPr lang="en-US" sz="2000" dirty="0" err="1" smtClean="0"/>
                        <a:t>PyTorch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TensorFlow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Keras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CARET (Classification And Regression Training)</a:t>
                      </a:r>
                    </a:p>
                    <a:p>
                      <a:pPr algn="l"/>
                      <a:r>
                        <a:rPr lang="en-US" sz="2000" dirty="0" err="1" smtClean="0"/>
                        <a:t>nnet</a:t>
                      </a:r>
                      <a:endParaRPr lang="en-US" sz="2000" dirty="0" smtClean="0"/>
                    </a:p>
                    <a:p>
                      <a:pPr algn="l"/>
                      <a:r>
                        <a:rPr lang="en-US" sz="2000" dirty="0" smtClean="0"/>
                        <a:t>e1071</a:t>
                      </a:r>
                    </a:p>
                    <a:p>
                      <a:pPr algn="l"/>
                      <a:endParaRPr lang="en-US" sz="2000" dirty="0" smtClean="0"/>
                    </a:p>
                    <a:p>
                      <a:pPr algn="l"/>
                      <a:endParaRPr lang="en-US" sz="2000" dirty="0" smtClean="0"/>
                    </a:p>
                  </a:txBody>
                  <a:tcPr/>
                </a:tc>
              </a:tr>
              <a:tr h="581643">
                <a:tc gridSpan="2">
                  <a:txBody>
                    <a:bodyPr/>
                    <a:lstStyle/>
                    <a:p>
                      <a:pPr marL="0" marR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Big Data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  <a:tr h="988724">
                <a:tc>
                  <a:txBody>
                    <a:bodyPr/>
                    <a:lstStyle/>
                    <a:p>
                      <a:pPr marL="0" marR="0" indent="0" algn="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PySpark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SparklyR</a:t>
                      </a:r>
                      <a:endParaRPr lang="en-US" sz="2000" dirty="0" smtClean="0"/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SparkR</a:t>
                      </a:r>
                      <a:endParaRPr lang="en-US" sz="2000" dirty="0" smtClean="0"/>
                    </a:p>
                    <a:p>
                      <a:pPr algn="l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27990" y="8866208"/>
            <a:ext cx="2048851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Plenty more!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76" y="625033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Other Resources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4284" y="3507129"/>
          <a:ext cx="12153418" cy="18314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53325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11913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"Python Data Science Handbook" </a:t>
                      </a:r>
                      <a:r>
                        <a:rPr lang="en-US" sz="2000" b="0" dirty="0" smtClean="0"/>
                        <a:t>(Jake </a:t>
                      </a:r>
                      <a:r>
                        <a:rPr lang="en-US" sz="2000" b="0" dirty="0" err="1" smtClean="0"/>
                        <a:t>VanderPlas</a:t>
                      </a:r>
                      <a:r>
                        <a:rPr lang="en-US" sz="2000" b="0" dirty="0" smtClean="0"/>
                        <a:t>)</a:t>
                      </a:r>
                    </a:p>
                    <a:p>
                      <a:r>
                        <a:rPr lang="en-US" sz="2000" dirty="0" smtClean="0"/>
                        <a:t>"Python for Data Analysis, 2nd ed." </a:t>
                      </a:r>
                      <a:r>
                        <a:rPr lang="en-US" sz="2000" b="0" dirty="0" smtClean="0"/>
                        <a:t>(Wes McKinney)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"R for Data Science" </a:t>
                      </a:r>
                      <a:r>
                        <a:rPr lang="en-US" sz="2000" b="0" dirty="0" smtClean="0"/>
                        <a:t>(Hadley Wickham &amp; Garrett </a:t>
                      </a:r>
                      <a:r>
                        <a:rPr lang="en-US" sz="2000" b="0" dirty="0" err="1" smtClean="0"/>
                        <a:t>Grolemund</a:t>
                      </a:r>
                      <a:r>
                        <a:rPr lang="en-US" sz="2000" b="0" dirty="0" smtClean="0"/>
                        <a:t>)</a:t>
                      </a:r>
                    </a:p>
                    <a:p>
                      <a:pPr algn="l"/>
                      <a:r>
                        <a:rPr lang="en-US" sz="2000" dirty="0" smtClean="0"/>
                        <a:t>"An Introduction to Statistical Learning with Applications in R" </a:t>
                      </a:r>
                      <a:r>
                        <a:rPr lang="en-US" sz="2000" b="0" dirty="0" smtClean="0"/>
                        <a:t>(Gareth James, Daniela Witten, Trevor Hastie &amp; Robert </a:t>
                      </a:r>
                      <a:r>
                        <a:rPr lang="en-US" sz="2000" b="0" dirty="0" err="1" smtClean="0"/>
                        <a:t>Tibshirani</a:t>
                      </a:r>
                      <a:r>
                        <a:rPr lang="en-US" sz="2000" b="0" dirty="0" smtClean="0"/>
                        <a:t>)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4284" y="6805914"/>
          <a:ext cx="12153418" cy="1645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076709"/>
                <a:gridCol w="6076709"/>
              </a:tblGrid>
              <a:tr h="42916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Python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</a:t>
                      </a:r>
                      <a:endParaRPr lang="en-US" sz="3600" dirty="0"/>
                    </a:p>
                  </a:txBody>
                  <a:tcPr/>
                </a:tc>
              </a:tr>
              <a:tr h="87877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2"/>
                        </a:rPr>
                        <a:t>www.python.org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3"/>
                        </a:rPr>
                        <a:t>https://realpython.com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hlinkClick r:id="rId4"/>
                        </a:rPr>
                        <a:t>www.r-project.org</a:t>
                      </a:r>
                      <a:endParaRPr lang="en-US" sz="2000" dirty="0" smtClean="0"/>
                    </a:p>
                    <a:p>
                      <a:pPr algn="l"/>
                      <a:r>
                        <a:rPr lang="en-US" sz="2000" dirty="0" smtClean="0">
                          <a:hlinkClick r:id="rId5"/>
                        </a:rPr>
                        <a:t>www.r-bloggers.com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7933" y="2662709"/>
            <a:ext cx="1019724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Books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3795" y="5822066"/>
            <a:ext cx="1617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sym typeface="Helvetica Neue Light"/>
              </a:rPr>
              <a:t>Websites</a:t>
            </a:r>
            <a:endParaRPr lang="en-US" dirty="0">
              <a:effectLst>
                <a:outerShdw blurRad="50800" dist="38100" dir="5400000" rotWithShape="0">
                  <a:srgbClr val="000000"/>
                </a:outerShdw>
              </a:effectLst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">
            <a:extLst>
              <a:ext uri="{FF2B5EF4-FFF2-40B4-BE49-F238E27FC236}">
                <a16:creationId xmlns="" xmlns:a16="http://schemas.microsoft.com/office/drawing/2014/main" id="{76F7C4C6-2B69-964F-ADAB-E1394AE3FA87}"/>
              </a:ext>
            </a:extLst>
          </p:cNvPr>
          <p:cNvGrpSpPr>
            <a:grpSpLocks/>
          </p:cNvGrpSpPr>
          <p:nvPr/>
        </p:nvGrpSpPr>
        <p:grpSpPr bwMode="auto">
          <a:xfrm>
            <a:off x="1342229" y="298120"/>
            <a:ext cx="10320346" cy="1335418"/>
            <a:chOff x="-407502" y="-8601"/>
            <a:chExt cx="10323712" cy="1336255"/>
          </a:xfrm>
        </p:grpSpPr>
        <p:sp>
          <p:nvSpPr>
            <p:cNvPr id="159" name="Technology Trends">
              <a:extLst>
                <a:ext uri="{FF2B5EF4-FFF2-40B4-BE49-F238E27FC236}">
                  <a16:creationId xmlns="" xmlns:a16="http://schemas.microsoft.com/office/drawing/2014/main" id="{D464B5C9-A523-6541-A7D2-87C0F23D9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07502" y="-8601"/>
              <a:ext cx="10323712" cy="11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27093" tIns="27093" rIns="27093" bIns="27093" anchor="ctr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7200">
                  <a:effectLst/>
                  <a:latin typeface="+mj-lt"/>
                  <a:ea typeface="+mj-ea"/>
                  <a:cs typeface="+mj-cs"/>
                  <a:sym typeface="Book Antiqua"/>
                </a:defRPr>
              </a:pPr>
              <a:r>
                <a:rPr lang="en-US" sz="7200" kern="0" dirty="0">
                  <a:latin typeface="+mj-lt"/>
                  <a:ea typeface="+mj-ea"/>
                  <a:cs typeface="+mj-cs"/>
                  <a:sym typeface="Book Antiqua"/>
                </a:rPr>
                <a:t>Thank </a:t>
              </a:r>
              <a:r>
                <a:rPr lang="en-US" sz="7200" kern="0" dirty="0">
                  <a:solidFill>
                    <a:srgbClr val="EF903D"/>
                  </a:solidFill>
                  <a:latin typeface="+mj-lt"/>
                  <a:ea typeface="+mj-ea"/>
                  <a:cs typeface="+mj-cs"/>
                  <a:sym typeface="Book Antiqua"/>
                </a:rPr>
                <a:t>you </a:t>
              </a:r>
              <a:r>
                <a:rPr lang="en-US" sz="7200" kern="0" dirty="0">
                  <a:solidFill>
                    <a:schemeClr val="tx1"/>
                  </a:solidFill>
                  <a:latin typeface="+mj-lt"/>
                  <a:ea typeface="+mj-ea"/>
                  <a:cs typeface="+mj-cs"/>
                  <a:sym typeface="Book Antiqua"/>
                </a:rPr>
                <a:t>for Watching</a:t>
              </a:r>
              <a:r>
                <a:rPr lang="en-US" sz="7200" kern="0" dirty="0">
                  <a:solidFill>
                    <a:srgbClr val="EF903D"/>
                  </a:solidFill>
                  <a:latin typeface="+mj-lt"/>
                  <a:ea typeface="+mj-ea"/>
                  <a:cs typeface="+mj-cs"/>
                  <a:sym typeface="Book Antiqua"/>
                </a:rPr>
                <a:t>!</a:t>
              </a:r>
              <a:endParaRPr sz="7200" kern="0" dirty="0">
                <a:solidFill>
                  <a:srgbClr val="EF903D"/>
                </a:solidFill>
                <a:latin typeface="+mj-lt"/>
                <a:ea typeface="+mj-ea"/>
                <a:cs typeface="+mj-cs"/>
                <a:sym typeface="Book Antiqua"/>
              </a:endParaRPr>
            </a:p>
          </p:txBody>
        </p:sp>
        <p:sp>
          <p:nvSpPr>
            <p:cNvPr id="160" name="Line">
              <a:extLst>
                <a:ext uri="{FF2B5EF4-FFF2-40B4-BE49-F238E27FC236}">
                  <a16:creationId xmlns="" xmlns:a16="http://schemas.microsoft.com/office/drawing/2014/main" id="{E8126198-E8F4-7941-8E2C-1A11880ACEEF}"/>
                </a:ext>
              </a:extLst>
            </p:cNvPr>
            <p:cNvSpPr/>
            <p:nvPr/>
          </p:nvSpPr>
          <p:spPr>
            <a:xfrm>
              <a:off x="1427456" y="1327654"/>
              <a:ext cx="6653794" cy="0"/>
            </a:xfrm>
            <a:prstGeom prst="line">
              <a:avLst/>
            </a:prstGeom>
            <a:noFill/>
            <a:ln w="3175" cap="flat">
              <a:solidFill>
                <a:srgbClr val="FBB73B"/>
              </a:solidFill>
              <a:prstDash val="solid"/>
              <a:miter lim="400000"/>
            </a:ln>
            <a:effectLst/>
          </p:spPr>
          <p:txBody>
            <a:bodyPr lIns="27093" tIns="27093" rIns="27093" bIns="27093" anchor="ctr"/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 sz="3400"/>
              </a:pPr>
              <a:endParaRPr sz="3400" ker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endParaRPr>
            </a:p>
          </p:txBody>
        </p:sp>
      </p:grpSp>
      <p:sp>
        <p:nvSpPr>
          <p:cNvPr id="162" name="Python…">
            <a:extLst>
              <a:ext uri="{FF2B5EF4-FFF2-40B4-BE49-F238E27FC236}">
                <a16:creationId xmlns="" xmlns:a16="http://schemas.microsoft.com/office/drawing/2014/main" id="{2083B4E1-F163-1847-8C24-D65207E5999C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1246188" y="2286000"/>
            <a:ext cx="10491787" cy="54848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3600"/>
              </a:spcBef>
              <a:buSzPct val="30000"/>
              <a:defRPr/>
            </a:pPr>
            <a: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Check out our classes on </a:t>
            </a:r>
            <a:r>
              <a:rPr lang="en-US" altLang="en-US" sz="3000" b="1" dirty="0">
                <a:solidFill>
                  <a:srgbClr val="EF90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Data Science</a:t>
            </a:r>
            <a:r>
              <a:rPr lang="en-US" altLang="en-US" sz="3000" dirty="0">
                <a:solidFill>
                  <a:srgbClr val="EF90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/>
            </a:r>
            <a:br>
              <a:rPr lang="en-US" altLang="en-US" sz="3000" dirty="0">
                <a:solidFill>
                  <a:srgbClr val="EF90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</a:br>
            <a:r>
              <a:rPr lang="en-US" altLang="en-US" sz="1400" dirty="0">
                <a:solidFill>
                  <a:srgbClr val="EF90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/>
            </a:r>
            <a:br>
              <a:rPr lang="en-US" altLang="en-US" sz="1400" dirty="0">
                <a:solidFill>
                  <a:srgbClr val="EF90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</a:br>
            <a:r>
              <a:rPr lang="en-US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https://www.accelebrate.</a:t>
            </a:r>
            <a:r>
              <a:rPr lang="en-US" altLang="en-US" sz="3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com/php-python-r-training</a:t>
            </a:r>
            <a: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/>
            </a:r>
            <a:b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</a:br>
            <a:endParaRPr lang="en-US" alt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  <a:sym typeface="Helvetica Neue" panose="02000503000000020004" pitchFamily="2" charset="0"/>
            </a:endParaRPr>
          </a:p>
          <a:p>
            <a:pPr marL="0" indent="0" algn="ctr" eaLnBrk="1" hangingPunct="1">
              <a:spcBef>
                <a:spcPts val="3600"/>
              </a:spcBef>
              <a:buSzPct val="30000"/>
              <a:defRPr/>
            </a:pPr>
            <a:r>
              <a:rPr lang="en-US" alt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Accelebrate</a:t>
            </a: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 offers a wide array of security training, including classes </a:t>
            </a:r>
            <a:b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</a:b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focused on specific programming languages</a:t>
            </a:r>
            <a:b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</a:b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 (Java, .NET, JavaScript) and operating systems (Linux, Windows). </a:t>
            </a:r>
            <a: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/>
            </a:r>
            <a:b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</a:br>
            <a:endParaRPr lang="en-US" alt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  <a:sym typeface="Helvetica Neue" panose="02000503000000020004" pitchFamily="2" charset="0"/>
            </a:endParaRPr>
          </a:p>
          <a:p>
            <a:pPr marL="0" indent="0" algn="ctr" eaLnBrk="1" hangingPunct="1">
              <a:spcBef>
                <a:spcPts val="3600"/>
              </a:spcBef>
              <a:buSzPct val="30000"/>
              <a:defRPr/>
            </a:pPr>
            <a: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Contact us for private, customized training</a:t>
            </a:r>
            <a:b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</a:br>
            <a:r>
              <a:rPr lang="en-US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  <a:sym typeface="Helvetica Neue" panose="02000503000000020004" pitchFamily="2" charset="0"/>
              </a:rPr>
              <a:t> for 3 or more people.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3600"/>
              </a:spcBef>
              <a:buSzPct val="30000"/>
              <a:defRPr/>
            </a:pPr>
            <a:endParaRPr lang="en-US" alt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  <a:sym typeface="Helvetica Neue" panose="02000503000000020004" pitchFamily="2" charset="0"/>
            </a:endParaRPr>
          </a:p>
        </p:txBody>
      </p:sp>
      <p:sp>
        <p:nvSpPr>
          <p:cNvPr id="163" name="Rectangle">
            <a:extLst>
              <a:ext uri="{FF2B5EF4-FFF2-40B4-BE49-F238E27FC236}">
                <a16:creationId xmlns="" xmlns:a16="http://schemas.microsoft.com/office/drawing/2014/main" id="{7CB6DF54-A094-CF44-B814-C6F25898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8729663"/>
            <a:ext cx="13033376" cy="101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dist="50800" dir="16186466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7093" tIns="27093" rIns="27093" bIns="27093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3400"/>
            </a:pPr>
            <a:endParaRPr sz="3400" kern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</p:txBody>
      </p:sp>
      <p:sp>
        <p:nvSpPr>
          <p:cNvPr id="167" name="December 8, 2015">
            <a:extLst>
              <a:ext uri="{FF2B5EF4-FFF2-40B4-BE49-F238E27FC236}">
                <a16:creationId xmlns="" xmlns:a16="http://schemas.microsoft.com/office/drawing/2014/main" id="{A7345405-A8B6-EF46-A757-F60D92F6AD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89238" y="8972550"/>
            <a:ext cx="7453312" cy="549275"/>
          </a:xfrm>
        </p:spPr>
        <p:txBody>
          <a:bodyPr>
            <a:normAutofit fontScale="90000"/>
          </a:bodyPr>
          <a:lstStyle>
            <a:lvl1pPr defTabSz="578358">
              <a:defRPr sz="3168" spc="-63">
                <a:solidFill>
                  <a:srgbClr val="2C3D9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3762" spc="-75">
                <a:solidFill>
                  <a:srgbClr val="FFFFFF"/>
                </a:solidFill>
                <a:effectLst/>
              </a:defRPr>
            </a:pPr>
            <a:r>
              <a:rPr lang="en-US" sz="3762" spc="-75" dirty="0">
                <a:solidFill>
                  <a:srgbClr val="FFFFFF"/>
                </a:solidFill>
                <a:effectLst/>
                <a:ea typeface="+mj-ea"/>
                <a:sym typeface="Book Antiqua"/>
              </a:rPr>
              <a:t>October 2017</a:t>
            </a:r>
            <a:endParaRPr sz="3762" spc="-75" dirty="0">
              <a:solidFill>
                <a:srgbClr val="FFFFFF"/>
              </a:solidFill>
              <a:effectLst/>
              <a:ea typeface="+mj-ea"/>
              <a:sym typeface="Book Antiqua"/>
            </a:endParaRPr>
          </a:p>
        </p:txBody>
      </p:sp>
      <p:pic>
        <p:nvPicPr>
          <p:cNvPr id="15366" name="Picture 10">
            <a:extLst>
              <a:ext uri="{FF2B5EF4-FFF2-40B4-BE49-F238E27FC236}">
                <a16:creationId xmlns="" xmlns:a16="http://schemas.microsoft.com/office/drawing/2014/main" id="{C62CD0C5-2853-4640-8107-6DA6A2B68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8883650"/>
            <a:ext cx="16652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8">
            <a:extLst>
              <a:ext uri="{FF2B5EF4-FFF2-40B4-BE49-F238E27FC236}">
                <a16:creationId xmlns="" xmlns:a16="http://schemas.microsoft.com/office/drawing/2014/main" id="{BDE5D4E0-1445-EC47-8348-57A6D66F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7926388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https://www.accelebrate.com 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info@accelebrate.com </a:t>
            </a:r>
          </a:p>
        </p:txBody>
      </p:sp>
      <p:sp>
        <p:nvSpPr>
          <p:cNvPr id="15368" name="Rectangle 9">
            <a:extLst>
              <a:ext uri="{FF2B5EF4-FFF2-40B4-BE49-F238E27FC236}">
                <a16:creationId xmlns="" xmlns:a16="http://schemas.microsoft.com/office/drawing/2014/main" id="{36A38E9D-2F75-3F49-A439-F322B8516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7931150"/>
            <a:ext cx="386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International: +1 678 648 3113 </a:t>
            </a:r>
          </a:p>
          <a:p>
            <a:pPr algn="r" eaLnBrk="1" hangingPunct="1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US &amp; Canada: +1 877 849 1850 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1820" y="8939871"/>
            <a:ext cx="4363587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Source: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StackOverflow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(2017)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pic>
        <p:nvPicPr>
          <p:cNvPr id="5122" name="Picture 2" descr="C:\Users\Ra\Shared\BH_Analytics\Webinars\PythonVsR\R\growth_PythonAndR_StackOver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402100"/>
            <a:ext cx="9753600" cy="8362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" y="763929"/>
            <a:ext cx="12831180" cy="1828800"/>
          </a:xfrm>
        </p:spPr>
        <p:txBody>
          <a:bodyPr/>
          <a:lstStyle/>
          <a:p>
            <a:pPr algn="ctr"/>
            <a:r>
              <a:rPr lang="en-US" dirty="0" smtClean="0"/>
              <a:t>Why are these Tools so Popular?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7735" y="3981691"/>
            <a:ext cx="11963101" cy="374803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Open-source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Relatively accessible to beginners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Broad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eco-system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in the scientific stack</a:t>
            </a:r>
            <a:endParaRPr kumimoji="0" lang="en-US" sz="40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Increasingly </a:t>
            </a:r>
            <a:r>
              <a:rPr lang="en-US" dirty="0" err="1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performant</a:t>
            </a:r>
            <a:endParaRPr lang="en-US" dirty="0" smtClean="0">
              <a:effectLst>
                <a:outerShdw blurRad="50800" dist="38100" dir="5400000" rotWithShape="0">
                  <a:srgbClr val="000000"/>
                </a:outerShdw>
              </a:effectLst>
              <a:latin typeface="+mn-lt"/>
              <a:ea typeface="+mn-ea"/>
              <a:sym typeface="Helvetica Neue Light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Cultural i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nertia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Great community!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\Shared\BH_Analytics\Webinars\PythonVsR\R\Flag_of_New_Zea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9598" y="3483980"/>
            <a:ext cx="1119875" cy="578864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7998106" y="5602147"/>
            <a:ext cx="4861367" cy="3946967"/>
          </a:xfrm>
          <a:prstGeom prst="round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15" y="636608"/>
            <a:ext cx="12062193" cy="1828800"/>
          </a:xfrm>
        </p:spPr>
        <p:txBody>
          <a:bodyPr/>
          <a:lstStyle/>
          <a:p>
            <a:pPr algn="ctr"/>
            <a:r>
              <a:rPr lang="en-US" dirty="0" smtClean="0"/>
              <a:t>The R Project for Statistical Computing</a:t>
            </a:r>
            <a:endParaRPr lang="en-US" dirty="0"/>
          </a:p>
        </p:txBody>
      </p:sp>
      <p:pic>
        <p:nvPicPr>
          <p:cNvPr id="3" name="Picture 4" descr="C:\Users\Ra\Shared\BH_Analytics\Webinars\PythonVsR\R\R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7651" y="6684224"/>
            <a:ext cx="3369857" cy="2598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5315" y="3483980"/>
            <a:ext cx="8980235" cy="504069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Initial release in 1995 by Ross </a:t>
            </a:r>
            <a:r>
              <a:rPr lang="en-US" sz="3600" dirty="0" err="1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Ihaka</a:t>
            </a: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 and Robert Gentleman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A modern implementation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of the S language (Bell Labs)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Widely used and developed by statisticians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Rich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support for advanced statistical analysis and visualization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Vast number of packages (currently almost 15,000)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sym typeface="Helvetica Neue Light"/>
              </a:rPr>
              <a:t>Object-oriented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Clean syntax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Friendly for 'non-programmers'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Great community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support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7" y="308612"/>
            <a:ext cx="11433388" cy="18288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Tidyverse</a:t>
            </a:r>
            <a:endParaRPr lang="en-US" dirty="0"/>
          </a:p>
        </p:txBody>
      </p:sp>
      <p:pic>
        <p:nvPicPr>
          <p:cNvPr id="7170" name="Picture 2" descr="C:\Users\Ra\Shared\BH_Analytics\Webinars\PythonVsR\images\01_tidyverse_data_scie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735" y="2291787"/>
            <a:ext cx="8084836" cy="59275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2706" y="8759441"/>
            <a:ext cx="8186750" cy="6087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Note: 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we will </a:t>
            </a:r>
            <a:r>
              <a:rPr kumimoji="0" lang="en-US" sz="36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not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be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covering the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data.table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 Light"/>
              </a:rPr>
              <a:t>package here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5770" y="7918406"/>
            <a:ext cx="1832446" cy="3009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7093" tIns="27093" rIns="27093" bIns="27093" numCol="1" spcCol="38100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sym typeface="Helvetica Neue Light"/>
              </a:rPr>
              <a:t>Image: beanumber.github.io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Book Antiqua"/>
        <a:ea typeface="Book Antiqua"/>
        <a:cs typeface="Book Antiqua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Webinar slides" id="{2AE1450A-D493-704D-81E7-C039175FCDB4}" vid="{1C147839-32F3-C143-A79C-2285C76F016F}"/>
    </a:ext>
  </a:extLst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Book Antiqua"/>
        <a:ea typeface="Book Antiqua"/>
        <a:cs typeface="Book Antiqua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Industrial</Template>
  <TotalTime>1085</TotalTime>
  <Words>3425</Words>
  <Application>Microsoft Office PowerPoint</Application>
  <PresentationFormat>Custom</PresentationFormat>
  <Paragraphs>1019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Industrial</vt:lpstr>
      <vt:lpstr>Equation</vt:lpstr>
      <vt:lpstr>Microsoft Office Excel Worksheet</vt:lpstr>
      <vt:lpstr>October 2017</vt:lpstr>
      <vt:lpstr>Fanning the Flames</vt:lpstr>
      <vt:lpstr>sPython —"Space Python" </vt:lpstr>
      <vt:lpstr>Which Tool to Use?</vt:lpstr>
      <vt:lpstr>Slide 5</vt:lpstr>
      <vt:lpstr>Slide 6</vt:lpstr>
      <vt:lpstr>Why are these Tools so Popular?</vt:lpstr>
      <vt:lpstr>The R Project for Statistical Computing</vt:lpstr>
      <vt:lpstr>The Tidyverse</vt:lpstr>
      <vt:lpstr>Slide 10</vt:lpstr>
      <vt:lpstr>The Python Programming Language</vt:lpstr>
      <vt:lpstr>Python Pandas</vt:lpstr>
      <vt:lpstr>Development Tools</vt:lpstr>
      <vt:lpstr>A Typical Exploratory Data Analysis Workflow</vt:lpstr>
      <vt:lpstr>Let's get to Analyzing!</vt:lpstr>
      <vt:lpstr>Package Versions</vt:lpstr>
      <vt:lpstr>1: Importing Data</vt:lpstr>
      <vt:lpstr>Slide 18</vt:lpstr>
      <vt:lpstr>2: Exploratory Data Analysis (EDA)</vt:lpstr>
      <vt:lpstr>Slide 20</vt:lpstr>
      <vt:lpstr>Accessing Fields and Subsets of the Data</vt:lpstr>
      <vt:lpstr>Numerical Summaries</vt:lpstr>
      <vt:lpstr>Univariate Descriptions</vt:lpstr>
      <vt:lpstr>Data Transformations and Feature Engineering</vt:lpstr>
      <vt:lpstr>Slide 25</vt:lpstr>
      <vt:lpstr>Slide 26</vt:lpstr>
      <vt:lpstr>Handling Missing Data</vt:lpstr>
      <vt:lpstr>Remove Duplicates</vt:lpstr>
      <vt:lpstr>Merge DataFrames</vt:lpstr>
      <vt:lpstr>Hypothesis Testing</vt:lpstr>
      <vt:lpstr>Slide 31</vt:lpstr>
      <vt:lpstr>Slide 32</vt:lpstr>
      <vt:lpstr>Slide 33</vt:lpstr>
      <vt:lpstr>Slide 34</vt:lpstr>
      <vt:lpstr>Performing a T-Test</vt:lpstr>
      <vt:lpstr>How Else Can We Add Value?</vt:lpstr>
      <vt:lpstr>Linear Regression</vt:lpstr>
      <vt:lpstr>Linear Regression</vt:lpstr>
      <vt:lpstr>Formula Syntax</vt:lpstr>
      <vt:lpstr>Slide 40</vt:lpstr>
      <vt:lpstr>Slide 41</vt:lpstr>
      <vt:lpstr>Slide 42</vt:lpstr>
      <vt:lpstr>Clues for Multilinear Regression</vt:lpstr>
      <vt:lpstr>Slide 44</vt:lpstr>
      <vt:lpstr>Slide 45</vt:lpstr>
      <vt:lpstr>Slide 46</vt:lpstr>
      <vt:lpstr>After Some Factor Hunting…</vt:lpstr>
      <vt:lpstr>Slide 48</vt:lpstr>
      <vt:lpstr>Model Prediction</vt:lpstr>
      <vt:lpstr>Slide 50</vt:lpstr>
      <vt:lpstr>Model Selection</vt:lpstr>
      <vt:lpstr>Slide 52</vt:lpstr>
      <vt:lpstr>Conclusion</vt:lpstr>
      <vt:lpstr>Machine Learning and Big Data Libraries</vt:lpstr>
      <vt:lpstr>Other Resources</vt:lpstr>
      <vt:lpstr>October 2017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2017</dc:title>
  <dc:creator>Lisa Bell</dc:creator>
  <cp:lastModifiedBy>Ra _</cp:lastModifiedBy>
  <cp:revision>30</cp:revision>
  <dcterms:created xsi:type="dcterms:W3CDTF">2019-01-14T17:48:45Z</dcterms:created>
  <dcterms:modified xsi:type="dcterms:W3CDTF">2019-06-26T16:03:01Z</dcterms:modified>
</cp:coreProperties>
</file>